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9"/>
  </p:notesMasterIdLst>
  <p:sldIdLst>
    <p:sldId id="256" r:id="rId2"/>
    <p:sldId id="578" r:id="rId3"/>
    <p:sldId id="586" r:id="rId4"/>
    <p:sldId id="589" r:id="rId5"/>
    <p:sldId id="590" r:id="rId6"/>
    <p:sldId id="591" r:id="rId7"/>
    <p:sldId id="592" r:id="rId8"/>
    <p:sldId id="593" r:id="rId9"/>
    <p:sldId id="594" r:id="rId10"/>
    <p:sldId id="610" r:id="rId11"/>
    <p:sldId id="287" r:id="rId12"/>
    <p:sldId id="595" r:id="rId13"/>
    <p:sldId id="597" r:id="rId14"/>
    <p:sldId id="288" r:id="rId15"/>
    <p:sldId id="291" r:id="rId16"/>
    <p:sldId id="611" r:id="rId17"/>
    <p:sldId id="293" r:id="rId18"/>
    <p:sldId id="294" r:id="rId19"/>
    <p:sldId id="289" r:id="rId20"/>
    <p:sldId id="315" r:id="rId21"/>
    <p:sldId id="587" r:id="rId22"/>
    <p:sldId id="598" r:id="rId23"/>
    <p:sldId id="599" r:id="rId24"/>
    <p:sldId id="600" r:id="rId25"/>
    <p:sldId id="601" r:id="rId26"/>
    <p:sldId id="602" r:id="rId27"/>
    <p:sldId id="603" r:id="rId28"/>
    <p:sldId id="612" r:id="rId29"/>
    <p:sldId id="604" r:id="rId30"/>
    <p:sldId id="605" r:id="rId31"/>
    <p:sldId id="606" r:id="rId32"/>
    <p:sldId id="607" r:id="rId33"/>
    <p:sldId id="608" r:id="rId34"/>
    <p:sldId id="585" r:id="rId35"/>
    <p:sldId id="260" r:id="rId36"/>
    <p:sldId id="271" r:id="rId37"/>
    <p:sldId id="295" r:id="rId38"/>
    <p:sldId id="296" r:id="rId39"/>
    <p:sldId id="298" r:id="rId40"/>
    <p:sldId id="299" r:id="rId41"/>
    <p:sldId id="313" r:id="rId42"/>
    <p:sldId id="300" r:id="rId43"/>
    <p:sldId id="301" r:id="rId44"/>
    <p:sldId id="303" r:id="rId45"/>
    <p:sldId id="304" r:id="rId46"/>
    <p:sldId id="305" r:id="rId47"/>
    <p:sldId id="487" r:id="rId4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DF79E7"/>
    <a:srgbClr val="8B1A94"/>
    <a:srgbClr val="BE9D12"/>
    <a:srgbClr val="A6F4B7"/>
    <a:srgbClr val="2C1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2584" autoAdjust="0"/>
  </p:normalViewPr>
  <p:slideViewPr>
    <p:cSldViewPr>
      <p:cViewPr varScale="1">
        <p:scale>
          <a:sx n="103" d="100"/>
          <a:sy n="103" d="100"/>
        </p:scale>
        <p:origin x="21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6F9AE9C9-BEF2-4754-9550-0C2545F10532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67" tIns="45683" rIns="91367" bIns="4568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02F696CC-324E-4ABE-AC82-67B5E61B75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6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B9ABE-0E8A-E64A-2531-3ADF5C3C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C27C861-739B-C098-17D0-814498910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77D2EA0-E64D-9557-8DB6-76BF7C68F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36033-21E1-C02F-9FD3-9E5D84865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3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9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9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4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0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0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941D9-DA2A-5F65-2D4E-FCB26718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1D18EB0-A200-176D-A775-036A9B64E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1EE5D58-1CB1-A4CC-08F7-AD3370230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DCBB3D-B5A6-0506-571E-3B5D970DF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9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7120-C116-0A43-40A8-07F4ED05A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98AA8D7-B1A3-8F6C-C6A6-CA439B5A9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01B034-060A-CCEB-7AD8-CD051400D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7E537F-9B00-46DB-E5A1-09FF9F0A4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5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4E903-3702-E1AC-2AF3-CB64A038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BD4985F-BCE1-FBB6-AFA8-A6E290EE8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5B6B685-B698-E066-A128-BB49C8AF6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E1861-5F69-8232-3419-434047D11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0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FC50-3251-3F00-62A4-398A5AE3D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1EDECD3-9E42-505E-07C1-E3D11F7E6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3E7F81-BBBA-11D7-1DB6-7FC1AB263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3977D-5C29-4620-8FBD-C9922BF96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7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737C0-E2F1-E44A-351D-2D7436039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70E945-3790-FB55-6749-52F226E7F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048AE72-FA53-28E0-28E6-0AC5B91A9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90707E-390A-ACE6-3759-EE586E8E2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25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B9ABE-0E8A-E64A-2531-3ADF5C3C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C27C861-739B-C098-17D0-814498910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77D2EA0-E64D-9557-8DB6-76BF7C68F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36033-21E1-C02F-9FD3-9E5D84865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96CC-324E-4ABE-AC82-67B5E61B75E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2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2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2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8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8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9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4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3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3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3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2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9F1A-71DF-46A5-9118-F846A3462CDF}" type="datetimeFigureOut">
              <a:rPr lang="ru-RU" smtClean="0"/>
              <a:pPr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2C1E-A485-4412-8695-4F8BC1E67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7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o59.minjust.gov.ru/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emf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60" y="2649033"/>
            <a:ext cx="9134140" cy="17641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  <a:t>ЭЛЕКТРОННАЯ ПЛАТФОРМА ДЛЯ НКО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–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  <a:t>комфортная среда для работы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  <a:t>некоммерческого сектора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85031"/>
            <a:ext cx="3983924" cy="876217"/>
          </a:xfrm>
        </p:spPr>
        <p:txBody>
          <a:bodyPr>
            <a:normAutofit/>
          </a:bodyPr>
          <a:lstStyle/>
          <a:p>
            <a:pPr algn="r"/>
            <a:endParaRPr lang="ru-RU" sz="16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5CA8BD8-91B6-4F3C-E4EC-8A50AACDB16A}"/>
              </a:ext>
            </a:extLst>
          </p:cNvPr>
          <p:cNvSpPr txBox="1">
            <a:spLocks/>
          </p:cNvSpPr>
          <p:nvPr/>
        </p:nvSpPr>
        <p:spPr>
          <a:xfrm>
            <a:off x="1977847" y="2004815"/>
            <a:ext cx="5247035" cy="64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4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4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4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4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4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40FA65-926D-EFFD-310F-AB9B40FDF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74519"/>
            <a:ext cx="1728192" cy="174513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172006" y="6237312"/>
            <a:ext cx="6799983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г. </a:t>
            </a:r>
            <a:r>
              <a:rPr lang="ru-RU" sz="1200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Пермь, </a:t>
            </a:r>
            <a:endParaRPr lang="ru-RU" sz="1200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2025 </a:t>
            </a:r>
            <a:r>
              <a:rPr lang="ru-RU" sz="1200" dirty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г.</a:t>
            </a:r>
            <a:r>
              <a:rPr lang="ru-RU" sz="1800" dirty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9955E-2AB5-CE8A-613F-518033DAF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27A83-45DC-2D7B-B0DF-1DE4F8D1A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" y="1353880"/>
            <a:ext cx="8698909" cy="454940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ЭЛЕКТРОННАЯ ПЛАТФОРМА МИНЮСТА РОССИИ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nco.minjust.gov.ru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>
            <a:extLst>
              <a:ext uri="{FF2B5EF4-FFF2-40B4-BE49-F238E27FC236}">
                <a16:creationId xmlns:a16="http://schemas.microsoft.com/office/drawing/2014/main" id="{788F8AE0-AD82-E5A7-589C-9820809DB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>
            <a:extLst>
              <a:ext uri="{FF2B5EF4-FFF2-40B4-BE49-F238E27FC236}">
                <a16:creationId xmlns:a16="http://schemas.microsoft.com/office/drawing/2014/main" id="{2194504B-43E4-53AD-FE1D-25EF20278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EE838A0-313B-9F5A-D6E8-B5E174B65765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B913CA-F5BA-9CD3-DF3F-12717F079A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2623590"/>
            <a:ext cx="73574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Какие должны быть минимальные требования для работы с личным кабинетом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Организационные </a:t>
            </a:r>
            <a:r>
              <a:rPr lang="ru-RU" dirty="0"/>
              <a:t>требования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Наличие у сотрудника НКО учетной записи на Портале государственных услуг (ЕПГУ)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Учетная запись сотрудника должна быть привязана к НКО в личном кабинете ЕПГУ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 НКО должна быть выпущена УКЭП (усиленная квалифицированная электронная подпись)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87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89A0019-3F99-1285-B926-674199ADA459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 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7DF15-F646-EFFB-F8DF-B0E1AE0DEE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06" y="1327094"/>
            <a:ext cx="6395337" cy="1206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20" y="2751008"/>
            <a:ext cx="6371808" cy="3584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89A0019-3F99-1285-B926-674199ADA459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7DF15-F646-EFFB-F8DF-B0E1AE0DEE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4719655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3" y="1772816"/>
            <a:ext cx="4564757" cy="3052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55842"/>
            <a:ext cx="6912768" cy="173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657421" y="1177494"/>
            <a:ext cx="5940425" cy="5678254"/>
            <a:chOff x="1547664" y="764704"/>
            <a:chExt cx="5940425" cy="5750262"/>
          </a:xfrm>
        </p:grpSpPr>
        <p:pic>
          <p:nvPicPr>
            <p:cNvPr id="14" name="Рисунок 13"/>
            <p:cNvPicPr/>
            <p:nvPr/>
          </p:nvPicPr>
          <p:blipFill>
            <a:blip r:embed="rId2" cstate="print"/>
            <a:srcRect b="77275"/>
            <a:stretch>
              <a:fillRect/>
            </a:stretch>
          </p:blipFill>
          <p:spPr>
            <a:xfrm>
              <a:off x="1547664" y="764704"/>
              <a:ext cx="5940425" cy="1080120"/>
            </a:xfrm>
            <a:prstGeom prst="rect">
              <a:avLst/>
            </a:prstGeom>
          </p:spPr>
        </p:pic>
        <p:pic>
          <p:nvPicPr>
            <p:cNvPr id="15" name="Рисунок 14"/>
            <p:cNvPicPr/>
            <p:nvPr/>
          </p:nvPicPr>
          <p:blipFill>
            <a:blip r:embed="rId3" cstate="print"/>
            <a:srcRect b="59906"/>
            <a:stretch>
              <a:fillRect/>
            </a:stretch>
          </p:blipFill>
          <p:spPr>
            <a:xfrm>
              <a:off x="1547664" y="1916832"/>
              <a:ext cx="5940425" cy="1905635"/>
            </a:xfrm>
            <a:prstGeom prst="rect">
              <a:avLst/>
            </a:prstGeom>
          </p:spPr>
        </p:pic>
        <p:pic>
          <p:nvPicPr>
            <p:cNvPr id="16" name="Рисунок 15"/>
            <p:cNvPicPr/>
            <p:nvPr/>
          </p:nvPicPr>
          <p:blipFill>
            <a:blip r:embed="rId4" cstate="print"/>
            <a:srcRect b="45678"/>
            <a:stretch>
              <a:fillRect/>
            </a:stretch>
          </p:blipFill>
          <p:spPr>
            <a:xfrm>
              <a:off x="1547664" y="3933056"/>
              <a:ext cx="5940425" cy="2581910"/>
            </a:xfrm>
            <a:prstGeom prst="rect">
              <a:avLst/>
            </a:prstGeom>
          </p:spPr>
        </p:pic>
        <p:sp>
          <p:nvSpPr>
            <p:cNvPr id="17" name="Овал 16"/>
            <p:cNvSpPr/>
            <p:nvPr/>
          </p:nvSpPr>
          <p:spPr>
            <a:xfrm>
              <a:off x="6372200" y="1268760"/>
              <a:ext cx="864096" cy="36004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436096" y="3212976"/>
              <a:ext cx="1944216" cy="36004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067944" y="5877272"/>
              <a:ext cx="1584176" cy="576064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6372200" y="1772816"/>
              <a:ext cx="216024" cy="1296144"/>
            </a:xfrm>
            <a:prstGeom prst="down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H="1">
              <a:off x="4932040" y="3573016"/>
              <a:ext cx="1512168" cy="22322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89A0019-3F99-1285-B926-674199ADA459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7DF15-F646-EFFB-F8DF-B0E1AE0DEE8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532483" y="1628800"/>
            <a:ext cx="8079035" cy="5096991"/>
            <a:chOff x="179512" y="1052736"/>
            <a:chExt cx="8799115" cy="5673055"/>
          </a:xfrm>
        </p:grpSpPr>
        <p:pic>
          <p:nvPicPr>
            <p:cNvPr id="14" name="Рисунок 13"/>
            <p:cNvPicPr/>
            <p:nvPr/>
          </p:nvPicPr>
          <p:blipFill>
            <a:blip r:embed="rId2" cstate="print"/>
            <a:srcRect b="44676"/>
            <a:stretch>
              <a:fillRect/>
            </a:stretch>
          </p:blipFill>
          <p:spPr>
            <a:xfrm>
              <a:off x="179512" y="1052736"/>
              <a:ext cx="5616623" cy="2592287"/>
            </a:xfrm>
            <a:prstGeom prst="rect">
              <a:avLst/>
            </a:prstGeom>
          </p:spPr>
        </p:pic>
        <p:pic>
          <p:nvPicPr>
            <p:cNvPr id="15" name="Рисунок 14"/>
            <p:cNvPicPr/>
            <p:nvPr/>
          </p:nvPicPr>
          <p:blipFill>
            <a:blip r:embed="rId3" cstate="print"/>
            <a:srcRect l="12667" t="29459" r="13728" b="40281"/>
            <a:stretch>
              <a:fillRect/>
            </a:stretch>
          </p:blipFill>
          <p:spPr>
            <a:xfrm>
              <a:off x="611560" y="4653136"/>
              <a:ext cx="4375150" cy="1438275"/>
            </a:xfrm>
            <a:prstGeom prst="rect">
              <a:avLst/>
            </a:prstGeom>
          </p:spPr>
        </p:pic>
        <p:pic>
          <p:nvPicPr>
            <p:cNvPr id="16" name="Рисунок 15"/>
            <p:cNvPicPr/>
            <p:nvPr/>
          </p:nvPicPr>
          <p:blipFill>
            <a:blip r:embed="rId4" cstate="print"/>
            <a:srcRect l="23891" t="30060" r="24960" b="3607"/>
            <a:stretch>
              <a:fillRect/>
            </a:stretch>
          </p:blipFill>
          <p:spPr>
            <a:xfrm>
              <a:off x="5940152" y="3573016"/>
              <a:ext cx="3038475" cy="3152775"/>
            </a:xfrm>
            <a:prstGeom prst="rect">
              <a:avLst/>
            </a:prstGeom>
          </p:spPr>
        </p:pic>
        <p:cxnSp>
          <p:nvCxnSpPr>
            <p:cNvPr id="17" name="Прямая со стрелкой 16"/>
            <p:cNvCxnSpPr/>
            <p:nvPr/>
          </p:nvCxnSpPr>
          <p:spPr>
            <a:xfrm>
              <a:off x="5076056" y="5517232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3059832" y="2492896"/>
              <a:ext cx="2016224" cy="1152128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2483768" y="3645024"/>
              <a:ext cx="1368152" cy="14401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20D0184-0CBB-5798-0D15-6946DF73250F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2995FD-2410-5EC1-DFB7-3E7D88B77B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354589" cy="532849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056276" y="1794486"/>
            <a:ext cx="1224136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8181" t="33333" r="28181" b="25756"/>
          <a:stretch>
            <a:fillRect/>
          </a:stretch>
        </p:blipFill>
        <p:spPr>
          <a:xfrm>
            <a:off x="6372200" y="4028458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7668344" y="2060848"/>
            <a:ext cx="0" cy="187220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E2C7371-C3FA-D8E5-3F79-7489252386C9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8ACB7-7CCD-6582-8282-6E1F055FFC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456835"/>
            <a:ext cx="5941526" cy="62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E2C7371-C3FA-D8E5-3F79-7489252386C9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8ACB7-7CCD-6582-8282-6E1F055FFC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3116"/>
            <a:ext cx="9525605" cy="10001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2976" y="3214686"/>
            <a:ext cx="274632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ru59-nk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о@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minjust.gov.ru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071942"/>
            <a:ext cx="507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8(342)291-94-82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317, 212, 205, 313, 211, 310)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4429132"/>
            <a:ext cx="4689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Адрес: 614990, Пермь, Петропавловская,35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32861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Управление Министерства юстиции Российской Федерации по Пермскому краю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t="10605" r="1814" b="37878"/>
          <a:stretch>
            <a:fillRect/>
          </a:stretch>
        </p:blipFill>
        <p:spPr>
          <a:xfrm>
            <a:off x="1670712" y="1744169"/>
            <a:ext cx="58326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6970" t="28657" r="18785" b="34983"/>
          <a:stretch>
            <a:fillRect/>
          </a:stretch>
        </p:blipFill>
        <p:spPr>
          <a:xfrm>
            <a:off x="2678824" y="4626540"/>
            <a:ext cx="381642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D08E0B7-32DB-4658-700D-298BE969AC20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B93F6D-D69C-90B7-0E7D-B267395F21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 l="17638" t="28257" r="18225" b="34068"/>
          <a:stretch>
            <a:fillRect/>
          </a:stretch>
        </p:blipFill>
        <p:spPr>
          <a:xfrm>
            <a:off x="5148064" y="2132856"/>
            <a:ext cx="38100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17317" t="28457" r="18546" b="3607"/>
          <a:stretch>
            <a:fillRect/>
          </a:stretch>
        </p:blipFill>
        <p:spPr>
          <a:xfrm>
            <a:off x="467544" y="1556792"/>
            <a:ext cx="381000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95536" y="1484784"/>
            <a:ext cx="3384376" cy="5373216"/>
            <a:chOff x="395536" y="1484784"/>
            <a:chExt cx="3384376" cy="5373216"/>
          </a:xfrm>
        </p:grpSpPr>
        <p:pic>
          <p:nvPicPr>
            <p:cNvPr id="12" name="Рисунок 11"/>
            <p:cNvPicPr/>
            <p:nvPr/>
          </p:nvPicPr>
          <p:blipFill>
            <a:blip r:embed="rId2" cstate="print"/>
            <a:srcRect l="17798" t="26453" r="19015" b="14570"/>
            <a:stretch>
              <a:fillRect/>
            </a:stretch>
          </p:blipFill>
          <p:spPr>
            <a:xfrm>
              <a:off x="395536" y="1484784"/>
              <a:ext cx="3384376" cy="2664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/>
            <p:cNvPicPr/>
            <p:nvPr/>
          </p:nvPicPr>
          <p:blipFill>
            <a:blip r:embed="rId3" cstate="print"/>
            <a:srcRect l="17638" t="18437" r="18546" b="10621"/>
            <a:stretch>
              <a:fillRect/>
            </a:stretch>
          </p:blipFill>
          <p:spPr>
            <a:xfrm>
              <a:off x="395536" y="4121696"/>
              <a:ext cx="3384376" cy="2736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644008" y="1484784"/>
            <a:ext cx="3819525" cy="4849713"/>
            <a:chOff x="4644008" y="1484784"/>
            <a:chExt cx="3819525" cy="4849713"/>
          </a:xfrm>
        </p:grpSpPr>
        <p:pic>
          <p:nvPicPr>
            <p:cNvPr id="14" name="Рисунок 13"/>
            <p:cNvPicPr/>
            <p:nvPr/>
          </p:nvPicPr>
          <p:blipFill>
            <a:blip r:embed="rId4" cstate="print"/>
            <a:srcRect l="17477" t="26453" r="18226" b="3808"/>
            <a:stretch>
              <a:fillRect/>
            </a:stretch>
          </p:blipFill>
          <p:spPr>
            <a:xfrm>
              <a:off x="4644008" y="1484784"/>
              <a:ext cx="3819525" cy="3314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Рисунок 14"/>
            <p:cNvPicPr/>
            <p:nvPr/>
          </p:nvPicPr>
          <p:blipFill>
            <a:blip r:embed="rId5" cstate="print"/>
            <a:srcRect l="17317" t="37876" r="18707" b="14629"/>
            <a:stretch>
              <a:fillRect/>
            </a:stretch>
          </p:blipFill>
          <p:spPr>
            <a:xfrm>
              <a:off x="4644008" y="4077072"/>
              <a:ext cx="3800475" cy="2257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55" y="1196752"/>
            <a:ext cx="8698909" cy="454940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ЭЛЕКТРОННАЯ ПЛАТФОРМА МИНЮСТА РОССИИ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5CA8BD8-91B6-4F3C-E4EC-8A50AACDB16A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40FA65-926D-EFFD-310F-AB9B40FDF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1" r="27004" b="3817"/>
          <a:stretch/>
        </p:blipFill>
        <p:spPr bwMode="auto">
          <a:xfrm>
            <a:off x="252615" y="3573016"/>
            <a:ext cx="4146394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3280" y="1808820"/>
            <a:ext cx="324036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7A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УЧАСТИЕ В АПРОБАЦИИ ПРИНЯЛА </a:t>
            </a:r>
            <a:r>
              <a:rPr lang="ru-RU" sz="1400" b="1" dirty="0">
                <a:solidFill>
                  <a:srgbClr val="7A0000"/>
                </a:solidFill>
                <a:latin typeface="Arial Black" panose="020B0A040201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181 НКО </a:t>
            </a:r>
            <a:r>
              <a:rPr lang="ru-RU" sz="1400" b="1" dirty="0">
                <a:solidFill>
                  <a:srgbClr val="7A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ПРИВОЛЖСКОГО ФЕДЕРАЛЬНОГО ОКРУГА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067945" y="5993684"/>
            <a:ext cx="4824536" cy="747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ПРЕИМУЩЕСТВА:</a:t>
            </a:r>
          </a:p>
          <a:p>
            <a:endParaRPr lang="ru-RU" sz="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ЛИЧНЫЙ КАБИНЕТ ЧЕРЕЗ ПРОФИЛЬ НА ГОСУСЛУГАХ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УДОБСТВО КОРРЕКТИРОВКИ И ВВОДА ДАННЫХ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ПОДРОБНЫЕ ИНСТРУКЦИИ ДЛЯ ПОЛЬЗОВАТЕЛЕЙ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ПРОЗРАЧНОСТЬ И ОТКРЫТОСТЬ ДЕЯТЕЛЬНОСТИ НКО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РАЗМЕЩЕНИЕ УСТАВА И СВЕДЕНИЙ О МЕРОПРИЯТИЯХ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27F292-77AE-A957-92FB-A40DBAE5E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73" y="1708685"/>
            <a:ext cx="5544677" cy="31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3990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799"/>
            <a:ext cx="3275807" cy="45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 bwMode="auto">
          <a:xfrm>
            <a:off x="4715221" y="2061177"/>
            <a:ext cx="3588159" cy="45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7FEEB-FEE1-F147-97CA-27316F4CB889}"/>
              </a:ext>
            </a:extLst>
          </p:cNvPr>
          <p:cNvSpPr txBox="1">
            <a:spLocks/>
          </p:cNvSpPr>
          <p:nvPr/>
        </p:nvSpPr>
        <p:spPr>
          <a:xfrm>
            <a:off x="416094" y="1324530"/>
            <a:ext cx="8538882" cy="721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Размещение уставов </a:t>
            </a:r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нко</a:t>
            </a: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на информационной платформе минюста России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44A84-CF33-E199-5D94-3778BC16DEA4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1952EC-20E7-6E3A-1EEE-D1067C7D9A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197" y="1412776"/>
            <a:ext cx="8538882" cy="721809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Размещение уставов </a:t>
            </a:r>
            <a:r>
              <a:rPr lang="ru-RU" sz="2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нко</a:t>
            </a: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на информационной платформе минюста России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647444" y="1666303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5CA8BD8-91B6-4F3C-E4EC-8A50AACDB16A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40FA65-926D-EFFD-310F-AB9B40FDF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E4338C0D-D5F5-E9D0-9968-67F70D83E605}"/>
              </a:ext>
            </a:extLst>
          </p:cNvPr>
          <p:cNvSpPr txBox="1">
            <a:spLocks/>
          </p:cNvSpPr>
          <p:nvPr/>
        </p:nvSpPr>
        <p:spPr>
          <a:xfrm>
            <a:off x="358135" y="5661248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Порядок и сроки размещения некоммерческими организациями (за исключением политических партий) устава на информационном ресурсе Министерства юстиции Российской Федерации в информационно-телекоммуникационной сети "Интернет" утверждены приказом Минюста России от 05.06.2024 № 180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1663"/>
              </p:ext>
            </p:extLst>
          </p:nvPr>
        </p:nvGraphicFramePr>
        <p:xfrm>
          <a:off x="502151" y="2317407"/>
          <a:ext cx="8208912" cy="334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82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ПУБЛИКАЦИИ УСТАВОВ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r>
                        <a:rPr lang="ru-RU" dirty="0"/>
                        <a:t>НКО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ЗАРЕГИСТРИРОВАННЫЕ </a:t>
                      </a:r>
                      <a:r>
                        <a:rPr lang="ru-RU" baseline="0" dirty="0"/>
                        <a:t/>
                      </a:r>
                      <a:br>
                        <a:rPr lang="ru-RU" baseline="0" dirty="0"/>
                      </a:br>
                      <a:r>
                        <a:rPr lang="ru-RU" baseline="0" dirty="0"/>
                        <a:t>ДО 1 ЯНВАРЯ 2025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ДО 1 АПРЕЛЯ 2025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НКО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ЗАРЕГИСТРИРОВАННЫЕ </a:t>
                      </a:r>
                      <a:r>
                        <a:rPr lang="ru-RU" baseline="0" dirty="0"/>
                        <a:t/>
                      </a:r>
                      <a:br>
                        <a:rPr lang="ru-RU" baseline="0" dirty="0"/>
                      </a:br>
                      <a:r>
                        <a:rPr lang="ru-RU" baseline="0" dirty="0"/>
                        <a:t>ПОСЛЕ 1 ЯНВАРЯ 2025 ГОДА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В ТЕЧЕНИЕ 30 </a:t>
                      </a:r>
                      <a:r>
                        <a:rPr lang="ru-RU" sz="18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КАЛЕНДАРНЫХ ДНЕЙ </a:t>
                      </a:r>
                      <a:br>
                        <a:rPr lang="ru-RU" sz="18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 ДНЯ ИХ ГОСУДАРСТВЕННОЙ РЕГИСТРАЦИИ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695">
                <a:tc>
                  <a:txBody>
                    <a:bodyPr/>
                    <a:lstStyle/>
                    <a:p>
                      <a:r>
                        <a:rPr lang="ru-RU" dirty="0"/>
                        <a:t>НКО</a:t>
                      </a:r>
                      <a:r>
                        <a:rPr lang="ru-RU" baseline="0" dirty="0"/>
                        <a:t>, ВНОСЯЩИЕ ИЗМЕНЕНИЯ В УСТАВ ПОСЛЕ 1 ЯНВАРЯ 2025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В ТЕЧЕНИЕ 30 </a:t>
                      </a:r>
                      <a:r>
                        <a:rPr lang="ru-RU" sz="18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КАЛЕНДАРНЫХ ДНЕЙ </a:t>
                      </a:r>
                      <a:br>
                        <a:rPr lang="ru-RU" sz="180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 ДНЯ ГОСУДАРСТВЕННОЙ РЕГИСТРАЦИИ ИЗМЕНЕНИЙ В УСТАВ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52627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95" y="1646120"/>
            <a:ext cx="9036496" cy="5017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4645" y="1206595"/>
            <a:ext cx="346979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 вкладкой «Устав»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238886"/>
            <a:ext cx="5941526" cy="452997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563887" y="2619815"/>
            <a:ext cx="1917065" cy="372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48451" y="2928020"/>
            <a:ext cx="4572000" cy="487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добавлении </a:t>
            </a: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уставной информации впервые появится форма черновик Устава с пустыми полями для </a:t>
            </a:r>
            <a:r>
              <a:rPr lang="ru-RU" sz="1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6"/>
          <a:stretch>
            <a:fillRect/>
          </a:stretch>
        </p:blipFill>
        <p:spPr>
          <a:xfrm>
            <a:off x="2253962" y="3402901"/>
            <a:ext cx="4742757" cy="31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099104"/>
            <a:ext cx="6013534" cy="452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55" y="1467051"/>
            <a:ext cx="5854061" cy="3606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562" y="5441196"/>
            <a:ext cx="2889754" cy="8474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5068742"/>
            <a:ext cx="5941526" cy="4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3190" y="893510"/>
            <a:ext cx="283838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формы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268761"/>
            <a:ext cx="3888432" cy="472346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673795" y="6105218"/>
            <a:ext cx="5940425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214364"/>
            <a:ext cx="6447779" cy="3779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235158"/>
            <a:ext cx="6192688" cy="9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017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3" y="947125"/>
            <a:ext cx="4073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вкладкой «Отчеты и уставы»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55938" y="1376828"/>
            <a:ext cx="4445042" cy="202819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482316"/>
            <a:ext cx="8049867" cy="1998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723" y="5558462"/>
            <a:ext cx="5941526" cy="4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017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052736"/>
            <a:ext cx="5661119" cy="2321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429000"/>
            <a:ext cx="5941526" cy="279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242" y="3639899"/>
            <a:ext cx="5641573" cy="23766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6042746"/>
            <a:ext cx="5625752" cy="6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E2C7371-C3FA-D8E5-3F79-7489252386C9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8ACB7-7CCD-6582-8282-6E1F055FFC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2976" y="3214686"/>
            <a:ext cx="242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685435"/>
            <a:ext cx="8259090" cy="46434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cxnSp>
        <p:nvCxnSpPr>
          <p:cNvPr id="6" name="Прямая со стрелкой 5"/>
          <p:cNvCxnSpPr/>
          <p:nvPr/>
        </p:nvCxnSpPr>
        <p:spPr>
          <a:xfrm>
            <a:off x="5220072" y="2996952"/>
            <a:ext cx="50405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017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113245"/>
            <a:ext cx="218163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формы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6124"/>
            <a:ext cx="2880320" cy="25836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5227" y="17008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заполнения формы необходимо подтвердить сведения об организации (если данные некорректны, то внести изменения в профиль организации в личном кабинете), нажать кнопку «Далее», после чего заполнить данные на экране «Данные об уставе»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563888" y="3861048"/>
            <a:ext cx="5040560" cy="246849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67400" y="4481711"/>
            <a:ext cx="3085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В строке «Загрузка устава» необходимо выбрать файл в формате .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pdf</a:t>
            </a: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посредством нажатия на кнопку «Выберите файл» (Рисунок 21). Формат .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pdf</a:t>
            </a: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обязателен, в ином другом формате файл не будет загружен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76176"/>
            <a:ext cx="8698909" cy="454940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ЭЛЕКТРОННАЯ ПЛАТФОРМА МИНЮСТА РОССИИ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nco.minjust.gov.ru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5CA8BD8-91B6-4F3C-E4EC-8A50AACDB16A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40FA65-926D-EFFD-310F-AB9B40FDF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0A44AA-0AC7-D110-A6A8-12A730444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5" y="1823130"/>
            <a:ext cx="8426829" cy="4736619"/>
          </a:xfrm>
          <a:prstGeom prst="rect">
            <a:avLst/>
          </a:prstGeom>
        </p:spPr>
      </p:pic>
      <p:pic>
        <p:nvPicPr>
          <p:cNvPr id="16" name="Рисунок 15" descr="http://qrcoder.ru/code/?https%3A%2F%2Fnco.minjust.gov.ru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581128"/>
            <a:ext cx="1410335" cy="1410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4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017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113245"/>
            <a:ext cx="218163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формы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53" y="2054144"/>
            <a:ext cx="5962405" cy="1853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539510"/>
            <a:ext cx="5941526" cy="481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253" y="4149080"/>
            <a:ext cx="3468925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017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113245"/>
            <a:ext cx="218163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формы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255" y="1632900"/>
            <a:ext cx="5941526" cy="1136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255" y="2819463"/>
            <a:ext cx="5962405" cy="24386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134" y="5400782"/>
            <a:ext cx="5941526" cy="4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017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113245"/>
            <a:ext cx="218163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формы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89" y="2633732"/>
            <a:ext cx="6442151" cy="2654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484784"/>
            <a:ext cx="5941526" cy="1122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289" y="5475540"/>
            <a:ext cx="5941526" cy="4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84F263-1ECE-4FCF-92E4-F79D1DFA4799}"/>
              </a:ext>
            </a:extLst>
          </p:cNvPr>
          <p:cNvSpPr txBox="1">
            <a:spLocks/>
          </p:cNvSpPr>
          <p:nvPr/>
        </p:nvSpPr>
        <p:spPr>
          <a:xfrm>
            <a:off x="1619672" y="352210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9641-6BDD-3318-F4A7-BB3D84A7DD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017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5348" y="1034508"/>
            <a:ext cx="2436308" cy="280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Статусы проверки отчета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84605"/>
            <a:ext cx="5976664" cy="628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174262"/>
            <a:ext cx="6599992" cy="20557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241" y="4453181"/>
            <a:ext cx="6614565" cy="161629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403241" y="1988840"/>
            <a:ext cx="432455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92280" y="4644995"/>
            <a:ext cx="432048" cy="51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042" y="1645625"/>
            <a:ext cx="8538882" cy="721809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Отчетность некоммерческих организаций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647444" y="1666303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5CA8BD8-91B6-4F3C-E4EC-8A50AACDB16A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40FA65-926D-EFFD-310F-AB9B40FDF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7677350-50E5-4751-9E49-B8813EAF1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444" y="4293096"/>
            <a:ext cx="5341633" cy="129614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4">
            <a:extLst>
              <a:ext uri="{FF2B5EF4-FFF2-40B4-BE49-F238E27FC236}">
                <a16:creationId xmlns:a16="http://schemas.microsoft.com/office/drawing/2014/main" id="{E4338C0D-D5F5-E9D0-9968-67F70D83E605}"/>
              </a:ext>
            </a:extLst>
          </p:cNvPr>
          <p:cNvSpPr txBox="1">
            <a:spLocks/>
          </p:cNvSpPr>
          <p:nvPr/>
        </p:nvSpPr>
        <p:spPr>
          <a:xfrm>
            <a:off x="323528" y="2714965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Срок представления: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15 апреля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Минюста России по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Пермскому краю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2860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39524"/>
            <a:ext cx="2408417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041" y="1839524"/>
            <a:ext cx="246252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11760" y="1310070"/>
            <a:ext cx="4320480" cy="48965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Для некоммерческих организаций: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учредителями (участниками, членами) которых являются иностранные граждане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 (или) организации либо лица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без гражданства;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в течение отчетного года имелись поступления имущества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 денежных средств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от иностранных источников;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поступления имущества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 денежных средств в течение отчетного года составили свыше трех миллионов рублей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9CCE39E-0FD7-4D6E-B528-7C73C95DC97E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C215A7-0E0E-ACED-4601-C8E35A8D19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81506" y="1412776"/>
            <a:ext cx="6552728" cy="503883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Общественные объединения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User\Desktop\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00133"/>
            <a:ext cx="4348204" cy="445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04EFBD0-51C7-9519-3FDF-288B94D89383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85C5F3-5883-DAF4-1104-0FD74F1B95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 cstate="print"/>
          <a:srcRect t="11623" r="1513" b="28056"/>
          <a:stretch>
            <a:fillRect/>
          </a:stretch>
        </p:blipFill>
        <p:spPr>
          <a:xfrm>
            <a:off x="158544" y="1685435"/>
            <a:ext cx="504056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3" cstate="print"/>
          <a:srcRect t="11824" r="1710" b="4810"/>
          <a:stretch>
            <a:fillRect/>
          </a:stretch>
        </p:blipFill>
        <p:spPr>
          <a:xfrm>
            <a:off x="3419872" y="3068960"/>
            <a:ext cx="5478785" cy="360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D3F7453-5092-516E-3202-B5CBA6192025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3EB7D7-1DA2-E0B5-5B1A-8EAC94BCC0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 t="11824" r="1710" b="4008"/>
          <a:stretch>
            <a:fillRect/>
          </a:stretch>
        </p:blipFill>
        <p:spPr>
          <a:xfrm>
            <a:off x="345696" y="1772816"/>
            <a:ext cx="453650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509040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E5C7576-7492-0837-17F8-A99396B4EEB6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9FFD20-F5D6-7714-C437-395072834B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 t="11824" r="1390" b="31463"/>
          <a:stretch>
            <a:fillRect/>
          </a:stretch>
        </p:blipFill>
        <p:spPr>
          <a:xfrm>
            <a:off x="258316" y="1649164"/>
            <a:ext cx="5857875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3" cstate="print"/>
          <a:srcRect t="11623" r="321" b="27655"/>
          <a:stretch>
            <a:fillRect/>
          </a:stretch>
        </p:blipFill>
        <p:spPr>
          <a:xfrm>
            <a:off x="3187253" y="3765798"/>
            <a:ext cx="5921375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46B187E-ADF0-6584-0719-7F48372F6725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CB1C3-1D81-4FC5-9A7A-4C93BBF65A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C0A07-B0B7-F47C-6813-877DF3678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55B57-49E5-3976-9906-9D707D85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" y="1353880"/>
            <a:ext cx="8698909" cy="454940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ЭЛЕКТРОННАЯ ПЛАТФОРМА МИНЮСТА РОССИИ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nco.minjust.gov.ru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>
            <a:extLst>
              <a:ext uri="{FF2B5EF4-FFF2-40B4-BE49-F238E27FC236}">
                <a16:creationId xmlns:a16="http://schemas.microsoft.com/office/drawing/2014/main" id="{E58341EE-5665-0D48-B1FF-612990020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>
            <a:extLst>
              <a:ext uri="{FF2B5EF4-FFF2-40B4-BE49-F238E27FC236}">
                <a16:creationId xmlns:a16="http://schemas.microsoft.com/office/drawing/2014/main" id="{B0549A9E-B0E7-05F3-F779-52A8A775A1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8C93CF8-AC56-F04E-8F39-B227FF612BA7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F80BD2-3D6D-21D3-45D3-5D87BB6F87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D65528-BE82-956B-1708-42E51171C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10003"/>
            <a:ext cx="8393708" cy="46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 t="11623" r="1229" b="4008"/>
          <a:stretch>
            <a:fillRect/>
          </a:stretch>
        </p:blipFill>
        <p:spPr>
          <a:xfrm>
            <a:off x="323528" y="1685435"/>
            <a:ext cx="5867400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3" cstate="print"/>
          <a:srcRect t="11824" r="1390" b="28858"/>
          <a:stretch>
            <a:fillRect/>
          </a:stretch>
        </p:blipFill>
        <p:spPr>
          <a:xfrm>
            <a:off x="3131840" y="4038600"/>
            <a:ext cx="585787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49F70E5-4204-3BA0-FF72-8861BAF85DBC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FC38D-A8D1-1751-14C9-6AC2272515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7812360" y="5013176"/>
            <a:ext cx="86409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t="11623" r="1550" b="5611"/>
          <a:stretch>
            <a:fillRect/>
          </a:stretch>
        </p:blipFill>
        <p:spPr>
          <a:xfrm>
            <a:off x="1647825" y="1412776"/>
            <a:ext cx="5848350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 cstate="print"/>
          <a:srcRect t="11623" r="1550" b="41683"/>
          <a:stretch>
            <a:fillRect/>
          </a:stretch>
        </p:blipFill>
        <p:spPr>
          <a:xfrm>
            <a:off x="3070179" y="1103387"/>
            <a:ext cx="5848350" cy="2219325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 cstate="print"/>
          <a:srcRect t="11824" b="4008"/>
          <a:stretch>
            <a:fillRect/>
          </a:stretch>
        </p:blipFill>
        <p:spPr>
          <a:xfrm>
            <a:off x="1129314" y="3322712"/>
            <a:ext cx="5364361" cy="328042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9CA3D92-7EAB-4603-C4DC-FA903C1B01DF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82C139-3F15-5EDA-5D78-65B9DA7D30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t="11824" r="1390" b="10020"/>
          <a:stretch>
            <a:fillRect/>
          </a:stretch>
        </p:blipFill>
        <p:spPr>
          <a:xfrm>
            <a:off x="209582" y="1649465"/>
            <a:ext cx="5857875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t="12024" r="1390" b="20641"/>
          <a:stretch>
            <a:fillRect/>
          </a:stretch>
        </p:blipFill>
        <p:spPr>
          <a:xfrm>
            <a:off x="3131840" y="3657600"/>
            <a:ext cx="585787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FD00755-9D12-2FE1-6256-6C29E817222C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368BAD-091D-3CE4-D4C8-9CD65C4251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t="11623" r="1390" b="3607"/>
          <a:stretch>
            <a:fillRect/>
          </a:stretch>
        </p:blipFill>
        <p:spPr>
          <a:xfrm>
            <a:off x="1643062" y="1414462"/>
            <a:ext cx="585787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t="11623" r="1550" b="29459"/>
          <a:stretch>
            <a:fillRect/>
          </a:stretch>
        </p:blipFill>
        <p:spPr>
          <a:xfrm>
            <a:off x="1883566" y="1267406"/>
            <a:ext cx="584835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t="16572" r="1550" b="28644"/>
          <a:stretch>
            <a:fillRect/>
          </a:stretch>
        </p:blipFill>
        <p:spPr>
          <a:xfrm>
            <a:off x="1882889" y="4123475"/>
            <a:ext cx="5848350" cy="260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CDBD40A-7E1E-8CEE-C09F-D9C95FB48697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D3FCC2-A18D-0B80-9221-6C69F9ADFE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t="11423" r="1550" b="4898"/>
          <a:stretch>
            <a:fillRect/>
          </a:stretch>
        </p:blipFill>
        <p:spPr>
          <a:xfrm>
            <a:off x="1647825" y="1916832"/>
            <a:ext cx="5848350" cy="397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49B6F53-7CE3-314C-BAC6-C31451A1315E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D19C43-B6EA-59DF-323A-FEE98D845C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3414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T Astra Serif" panose="020A0603040505020204" pitchFamily="18" charset="-52"/>
              </a:rPr>
              <a:t>СПАСИБО ЗА ВНИМАНИЕ!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sp>
        <p:nvSpPr>
          <p:cNvPr id="35842" name="AutoShape 2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/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40FA65-926D-EFFD-310F-AB9B40FDF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3" y="174519"/>
            <a:ext cx="1728192" cy="1745135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5CA8BD8-91B6-4F3C-E4EC-8A50AACDB16A}"/>
              </a:ext>
            </a:extLst>
          </p:cNvPr>
          <p:cNvSpPr txBox="1">
            <a:spLocks/>
          </p:cNvSpPr>
          <p:nvPr/>
        </p:nvSpPr>
        <p:spPr>
          <a:xfrm>
            <a:off x="1845246" y="2062775"/>
            <a:ext cx="5247035" cy="64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4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4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4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4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4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82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20680-7CC7-3886-3D0F-4CEC92983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157EA-F837-A38C-4701-43CA3A1E3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" y="1353880"/>
            <a:ext cx="8698909" cy="454940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ЭЛЕКТРОННАЯ ПЛАТФОРМА МИНЮСТА РОССИИ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nco.minjust.gov.ru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>
            <a:extLst>
              <a:ext uri="{FF2B5EF4-FFF2-40B4-BE49-F238E27FC236}">
                <a16:creationId xmlns:a16="http://schemas.microsoft.com/office/drawing/2014/main" id="{A2B31384-C764-B8DC-1BDC-5DFAC581E9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>
            <a:extLst>
              <a:ext uri="{FF2B5EF4-FFF2-40B4-BE49-F238E27FC236}">
                <a16:creationId xmlns:a16="http://schemas.microsoft.com/office/drawing/2014/main" id="{D0EB07E1-54D7-5063-4992-AA6697CF9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3C527FC-0CAE-822D-B4F5-FA41A147EAB4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06FE21-DF7C-CFD8-F84F-53C589AAA1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281C3D-DA9E-ACFE-C597-48ACFA0F3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2" y="1959626"/>
            <a:ext cx="8411336" cy="463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7E658-C70E-785A-1DDF-034D59484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D5A4E-0CEE-2981-C8EB-B256AC814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" y="1353880"/>
            <a:ext cx="8698909" cy="454940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ЭЛЕКТРОННАЯ ПЛАТФОРМА МИНЮСТА РОССИИ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nco.minjust.gov.ru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>
            <a:extLst>
              <a:ext uri="{FF2B5EF4-FFF2-40B4-BE49-F238E27FC236}">
                <a16:creationId xmlns:a16="http://schemas.microsoft.com/office/drawing/2014/main" id="{83FBC09A-0F18-1943-13FA-1A9F1BC404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>
            <a:extLst>
              <a:ext uri="{FF2B5EF4-FFF2-40B4-BE49-F238E27FC236}">
                <a16:creationId xmlns:a16="http://schemas.microsoft.com/office/drawing/2014/main" id="{E529D679-E67F-6E6F-4508-92B87C7E7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11FA903-CADF-B4A0-C18A-3FF986A16411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DC0EE-EAFC-1518-16EA-99125DEF8A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1341B9-3118-3D3E-F5B6-0F32B711A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" y="2008380"/>
            <a:ext cx="8545008" cy="47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AF9F7-D5DE-0572-1A00-8A0CB664F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C96A3-46AB-1825-2DB6-C79F0821F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" y="1353880"/>
            <a:ext cx="8698909" cy="454940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ЭЛЕКТРОННАЯ ПЛАТФОРМА МИНЮСТА РОССИИ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nco.minjust.gov.ru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>
            <a:extLst>
              <a:ext uri="{FF2B5EF4-FFF2-40B4-BE49-F238E27FC236}">
                <a16:creationId xmlns:a16="http://schemas.microsoft.com/office/drawing/2014/main" id="{E837ADD6-0E35-4F9C-4A29-8CD0612D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>
            <a:extLst>
              <a:ext uri="{FF2B5EF4-FFF2-40B4-BE49-F238E27FC236}">
                <a16:creationId xmlns:a16="http://schemas.microsoft.com/office/drawing/2014/main" id="{5F84AB63-1D27-C34E-93FB-1015508C2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A0234AA-4DD0-8FBB-F26A-7A663F8A5B16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2EE29A-06E6-1B80-A3D0-E1ABD080E5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39EC1-8A9F-2379-FB76-CA9931ADC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7" y="1967740"/>
            <a:ext cx="8532440" cy="47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DAB3C-33E1-AFCE-FED9-EB0EA08C6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709E2-95DB-FC18-89E1-435721861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" y="1353880"/>
            <a:ext cx="8698909" cy="454940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ЭЛЕКТРОННАЯ ПЛАТФОРМА МИНЮСТА РОССИИ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nco.minjust.gov.ru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>
            <a:extLst>
              <a:ext uri="{FF2B5EF4-FFF2-40B4-BE49-F238E27FC236}">
                <a16:creationId xmlns:a16="http://schemas.microsoft.com/office/drawing/2014/main" id="{C9F4CA28-5BD6-A178-98FC-8899994C2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>
            <a:extLst>
              <a:ext uri="{FF2B5EF4-FFF2-40B4-BE49-F238E27FC236}">
                <a16:creationId xmlns:a16="http://schemas.microsoft.com/office/drawing/2014/main" id="{922F4501-A37C-C5F5-4C76-F795DD8D6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ED60C23-D1EB-31F7-CAD7-F61667283F43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0088D2-A0F1-6303-E2A3-1B20AB447F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72005C-4856-5DC9-0B22-13D64E00C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6" y="1946860"/>
            <a:ext cx="8451521" cy="45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9955E-2AB5-CE8A-613F-518033DAF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27A83-45DC-2D7B-B0DF-1DE4F8D1A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8" y="1353880"/>
            <a:ext cx="8698909" cy="454940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НОВАЯ ЭЛЕКТРОННАЯ ПЛАТФОРМА МИНЮСТА РОССИИ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nco.minjust.gov.ru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5842" name="AutoShape 2" descr="http://minjust.ru/sites/all/themes/minjust/img/body.jpg">
            <a:extLst>
              <a:ext uri="{FF2B5EF4-FFF2-40B4-BE49-F238E27FC236}">
                <a16:creationId xmlns:a16="http://schemas.microsoft.com/office/drawing/2014/main" id="{788F8AE0-AD82-E5A7-589C-9820809DB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512" y="-866775"/>
            <a:ext cx="8052231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minjust.ru/sites/all/themes/minjust/img/body.jpg">
            <a:extLst>
              <a:ext uri="{FF2B5EF4-FFF2-40B4-BE49-F238E27FC236}">
                <a16:creationId xmlns:a16="http://schemas.microsoft.com/office/drawing/2014/main" id="{2194504B-43E4-53AD-FE1D-25EF20278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0449" y="1808820"/>
            <a:ext cx="4981832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EE838A0-313B-9F5A-D6E8-B5E174B65765}"/>
              </a:ext>
            </a:extLst>
          </p:cNvPr>
          <p:cNvSpPr txBox="1">
            <a:spLocks/>
          </p:cNvSpPr>
          <p:nvPr/>
        </p:nvSpPr>
        <p:spPr>
          <a:xfrm>
            <a:off x="1546154" y="506514"/>
            <a:ext cx="2265341" cy="80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УПРАВЛЕНИЕ </a:t>
            </a: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МИНЮСТА РОССИИ </a:t>
            </a:r>
            <a:b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</a:br>
            <a:r>
              <a:rPr lang="ru-RU" sz="1100" b="1" dirty="0">
                <a:latin typeface="Arial Black" panose="020B0A04020102020204" pitchFamily="34" charset="0"/>
                <a:ea typeface="PT Astra Serif" panose="020A0603040505020204" pitchFamily="18" charset="-52"/>
              </a:rPr>
              <a:t>ПО </a:t>
            </a:r>
            <a:r>
              <a:rPr lang="ru-RU" sz="1100" b="1" dirty="0" smtClean="0">
                <a:latin typeface="Arial Black" panose="020B0A04020102020204" pitchFamily="34" charset="0"/>
                <a:ea typeface="PT Astra Serif" panose="020A0603040505020204" pitchFamily="18" charset="-52"/>
              </a:rPr>
              <a:t>ПЕРМСКОМУ КРАЮ</a:t>
            </a:r>
            <a:endParaRPr lang="ru-RU" sz="1100" dirty="0">
              <a:latin typeface="Arial Black" panose="020B0A04020102020204" pitchFamily="34" charset="0"/>
              <a:ea typeface="PT Astra Serif" panose="020A0603040505020204" pitchFamily="18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B913CA-F5BA-9CD3-DF3F-12717F079A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82" y="131149"/>
            <a:ext cx="1410090" cy="1423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1B9E21-0943-1389-A53B-3B3ED6F83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2630"/>
            <a:ext cx="8451966" cy="46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7992</TotalTime>
  <Words>500</Words>
  <Application>Microsoft Office PowerPoint</Application>
  <PresentationFormat>Экран (4:3)</PresentationFormat>
  <Paragraphs>127</Paragraphs>
  <Slides>47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PT Astra Serif</vt:lpstr>
      <vt:lpstr>Times New Roman</vt:lpstr>
      <vt:lpstr>Wingdings</vt:lpstr>
      <vt:lpstr>Тема Office</vt:lpstr>
      <vt:lpstr>  ЭЛЕКТРОННАЯ ПЛАТФОРМА ДЛЯ НКО  МИНЮСТА РОССИИ –  комфортная среда для работы  некоммерческого сектора</vt:lpstr>
      <vt:lpstr>НОВАЯ ЭЛЕКТРОННАЯ ПЛАТФОРМА МИНЮСТА РОССИИ</vt:lpstr>
      <vt:lpstr>НОВАЯ ЭЛЕКТРОННАЯ ПЛАТФОРМА МИНЮСТА РОССИИ nco.minjust.gov.ru</vt:lpstr>
      <vt:lpstr>НОВАЯ ЭЛЕКТРОННАЯ ПЛАТФОРМА МИНЮСТА РОССИИ nco.minjust.gov.ru</vt:lpstr>
      <vt:lpstr>НОВАЯ ЭЛЕКТРОННАЯ ПЛАТФОРМА МИНЮСТА РОССИИ nco.minjust.gov.ru</vt:lpstr>
      <vt:lpstr>НОВАЯ ЭЛЕКТРОННАЯ ПЛАТФОРМА МИНЮСТА РОССИИ nco.minjust.gov.ru</vt:lpstr>
      <vt:lpstr>НОВАЯ ЭЛЕКТРОННАЯ ПЛАТФОРМА МИНЮСТА РОССИИ nco.minjust.gov.ru</vt:lpstr>
      <vt:lpstr>НОВАЯ ЭЛЕКТРОННАЯ ПЛАТФОРМА МИНЮСТА РОССИИ nco.minjust.gov.ru</vt:lpstr>
      <vt:lpstr>НОВАЯ ЭЛЕКТРОННАЯ ПЛАТФОРМА МИНЮСТА РОССИИ nco.minjust.gov.ru</vt:lpstr>
      <vt:lpstr>НОВАЯ ЭЛЕКТРОННАЯ ПЛАТФОРМА МИНЮСТА РОССИИ nco.minjust.gov.ru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Размещение уставов нко  на информационной платформе минюста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Отчетность некоммерческих организаций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Аристова</cp:lastModifiedBy>
  <cp:revision>564</cp:revision>
  <cp:lastPrinted>2025-01-22T06:17:24Z</cp:lastPrinted>
  <dcterms:created xsi:type="dcterms:W3CDTF">2014-10-14T09:58:07Z</dcterms:created>
  <dcterms:modified xsi:type="dcterms:W3CDTF">2025-03-21T05:03:06Z</dcterms:modified>
</cp:coreProperties>
</file>