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56" r:id="rId2"/>
    <p:sldId id="273" r:id="rId3"/>
    <p:sldId id="277" r:id="rId4"/>
    <p:sldId id="322" r:id="rId5"/>
    <p:sldId id="278" r:id="rId6"/>
    <p:sldId id="321" r:id="rId7"/>
    <p:sldId id="279" r:id="rId8"/>
    <p:sldId id="323" r:id="rId9"/>
    <p:sldId id="325" r:id="rId10"/>
    <p:sldId id="324" r:id="rId11"/>
    <p:sldId id="280" r:id="rId12"/>
    <p:sldId id="326" r:id="rId13"/>
    <p:sldId id="328" r:id="rId14"/>
    <p:sldId id="281" r:id="rId15"/>
    <p:sldId id="282" r:id="rId16"/>
    <p:sldId id="283" r:id="rId17"/>
    <p:sldId id="327" r:id="rId18"/>
    <p:sldId id="284" r:id="rId19"/>
    <p:sldId id="286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08" r:id="rId42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1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47" autoAdjust="0"/>
  </p:normalViewPr>
  <p:slideViewPr>
    <p:cSldViewPr>
      <p:cViewPr varScale="1">
        <p:scale>
          <a:sx n="115" d="100"/>
          <a:sy n="115" d="100"/>
        </p:scale>
        <p:origin x="6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E9C9-BEF2-4754-9550-0C2545F10532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696CC-324E-4ABE-AC82-67B5E61B75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6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6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13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80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83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17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648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11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662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43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82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56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19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92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01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09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786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540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696CC-324E-4ABE-AC82-67B5E61B75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58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6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0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4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Полномочия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96CC-324E-4ABE-AC82-67B5E61B75E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7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DD49F1A-71DF-46A5-9118-F846A3462CDF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11B2C1E-A485-4412-8695-4F8BC1E67F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consultantplus://offline/ref=D9F487D0A36EE4C7922FF416186CB9EEED3C8A238FE9DA871BFFD212C76BFDB35231C9BA8B8ADCBDC9ED114C3C9BE8BC2F002A15FA7FBCBBk9tAG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f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upport@gosuslugi.r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mailto:ru59-nko@minjust.gov.ru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f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64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200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25" y="1551460"/>
            <a:ext cx="9144000" cy="201052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государственной регистрации казачьих обществ и контроля за их деятельностью.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уставов и электронные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132856" y="4210156"/>
            <a:ext cx="7848872" cy="156352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Микова Мария Александровна 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едущий специалист отдела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некоммерческих организаций</a:t>
            </a:r>
          </a:p>
          <a:p>
            <a:pPr algn="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59" y="463950"/>
            <a:ext cx="1835055" cy="1481456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5193" y="751344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45529" y="2041730"/>
            <a:ext cx="2648478" cy="158417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</a:rPr>
              <a:t>К</a:t>
            </a:r>
            <a:r>
              <a:rPr lang="ru-RU" sz="1100" dirty="0" smtClean="0">
                <a:latin typeface="Times New Roman" panose="02020603050405020304" pitchFamily="18" charset="0"/>
              </a:rPr>
              <a:t>азачье </a:t>
            </a:r>
            <a:r>
              <a:rPr lang="ru-RU" sz="1100" dirty="0">
                <a:latin typeface="Times New Roman" panose="02020603050405020304" pitchFamily="18" charset="0"/>
              </a:rPr>
              <a:t>общество </a:t>
            </a:r>
            <a:r>
              <a:rPr lang="ru-RU" sz="1100" dirty="0" smtClean="0">
                <a:latin typeface="Times New Roman" panose="02020603050405020304" pitchFamily="18" charset="0"/>
              </a:rPr>
              <a:t>принимает на заседании высшего органа </a:t>
            </a:r>
            <a:r>
              <a:rPr lang="ru-RU" sz="1100" dirty="0">
                <a:latin typeface="Times New Roman" panose="02020603050405020304" pitchFamily="18" charset="0"/>
              </a:rPr>
              <a:t>управления казачьего общества </a:t>
            </a:r>
            <a:r>
              <a:rPr lang="ru-RU" sz="1100" dirty="0" smtClean="0">
                <a:latin typeface="Times New Roman" panose="02020603050405020304" pitchFamily="18" charset="0"/>
              </a:rPr>
              <a:t>решение </a:t>
            </a:r>
            <a:r>
              <a:rPr lang="ru-RU" sz="1100" dirty="0">
                <a:latin typeface="Times New Roman" panose="02020603050405020304" pitchFamily="18" charset="0"/>
              </a:rPr>
              <a:t>об избрании </a:t>
            </a:r>
            <a:r>
              <a:rPr lang="ru-RU" sz="1100" dirty="0" smtClean="0">
                <a:latin typeface="Times New Roman" panose="02020603050405020304" pitchFamily="18" charset="0"/>
              </a:rPr>
              <a:t>атамана</a:t>
            </a:r>
            <a:endParaRPr lang="ru-RU" sz="1100" dirty="0"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878" y="985796"/>
            <a:ext cx="8136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Атаман казачьего общества утверждается атаманом вышестоящего общества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соответствующего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районного, окружного либо войскового казачьего общества,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осуществляющего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пределах территории, на которой создается (формируется) либо действует к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азачье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общество.</a:t>
            </a:r>
          </a:p>
        </p:txBody>
      </p:sp>
      <p:sp>
        <p:nvSpPr>
          <p:cNvPr id="10" name="Овал 9"/>
          <p:cNvSpPr/>
          <p:nvPr/>
        </p:nvSpPr>
        <p:spPr>
          <a:xfrm>
            <a:off x="1117883" y="4644876"/>
            <a:ext cx="2648478" cy="158417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</a:rPr>
              <a:t>В вышестоящее </a:t>
            </a:r>
            <a:r>
              <a:rPr lang="ru-RU" sz="1100" dirty="0">
                <a:latin typeface="Times New Roman" panose="02020603050405020304" pitchFamily="18" charset="0"/>
              </a:rPr>
              <a:t>казачье общество </a:t>
            </a:r>
            <a:r>
              <a:rPr lang="ru-RU" sz="1100" dirty="0" smtClean="0">
                <a:latin typeface="Times New Roman" panose="02020603050405020304" pitchFamily="18" charset="0"/>
              </a:rPr>
              <a:t>направляется представление </a:t>
            </a:r>
            <a:r>
              <a:rPr lang="ru-RU" sz="1100" dirty="0">
                <a:latin typeface="Times New Roman" panose="02020603050405020304" pitchFamily="18" charset="0"/>
              </a:rPr>
              <a:t>об утверждении избранного </a:t>
            </a:r>
            <a:r>
              <a:rPr lang="ru-RU" sz="1100" dirty="0" smtClean="0">
                <a:latin typeface="Times New Roman" panose="02020603050405020304" pitchFamily="18" charset="0"/>
              </a:rPr>
              <a:t>атамана</a:t>
            </a:r>
            <a:endParaRPr lang="ru-RU" sz="1100" dirty="0">
              <a:latin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4121732">
            <a:off x="1416737" y="3790721"/>
            <a:ext cx="921716" cy="8524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дней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111142" y="4962118"/>
            <a:ext cx="921716" cy="85242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дней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171284" y="4595165"/>
            <a:ext cx="2648478" cy="158417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</a:rPr>
              <a:t> Решение об утверждении либо об отказе в утверждении атамана нижестоящего казачьего общества оформляется приказом атамана вышестоящего казачьего общества.</a:t>
            </a:r>
          </a:p>
        </p:txBody>
      </p:sp>
      <p:sp>
        <p:nvSpPr>
          <p:cNvPr id="14" name="Овал 13"/>
          <p:cNvSpPr/>
          <p:nvPr/>
        </p:nvSpPr>
        <p:spPr>
          <a:xfrm>
            <a:off x="5796136" y="2090360"/>
            <a:ext cx="2648478" cy="158417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</a:rPr>
              <a:t>Представление документов о смене атамана на государственную регистрацию в уполномоченный орган</a:t>
            </a:r>
            <a:endParaRPr lang="ru-RU" sz="1100" dirty="0">
              <a:latin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9922552">
            <a:off x="6494050" y="3708635"/>
            <a:ext cx="921716" cy="85242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6957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63688" y="714539"/>
            <a:ext cx="622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ДЕЯТЕЛЬНОСТЬЮ КАЗАЧЬИХ ОБЩЕСТВ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278" y="1340768"/>
            <a:ext cx="79214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Минюста России от 03.03.2014 №</a:t>
            </a:r>
            <a:r>
              <a:rPr lang="ru-RU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Минюст России и его территориальные управления   осуществляют контроль за соответствием деятельности некоммерческих организаций целям, предусмотренным их учредительными документами, и законодательству Российской Федерации.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7644" y="3429000"/>
            <a:ext cx="68047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ПРОВЕРКИ			ОТЧЕТНОСТЬ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и внеплановые		         прием и анализ отчетов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Правительства РФ от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10.03.2022 №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336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не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проверки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применяются меры реагирования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779912" y="3789040"/>
            <a:ext cx="864096" cy="2160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862876" y="3789040"/>
            <a:ext cx="864096" cy="2160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t="-1" r="76292" b="-5675"/>
          <a:stretch/>
        </p:blipFill>
        <p:spPr bwMode="auto">
          <a:xfrm>
            <a:off x="1" y="0"/>
            <a:ext cx="1619671" cy="13407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7560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государственной регистрации казачьего общества необходимо подготовить пакет документов и подать его в Управление: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государственной регистрации юридического лица при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создании (форма № ОН 001);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казачьего общества,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согласованный и утвержденный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установленном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порядке;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ыписка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протокола (или протокол)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высшего органа управления (круга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общего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собрания);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окумент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 уплате государственной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пошлины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(800 руб.)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течение 13 рабочих дней Управлением будет принято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 </a:t>
            </a:r>
          </a:p>
          <a:p>
            <a:pPr indent="449580" algn="just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Получение согласованного и утвержденного устава, прошедшего государственную регистрацию в территориальном управлении Минюста России и листа записи Единого государственного реестра юридических лиц к нему</a:t>
            </a:r>
            <a:endParaRPr lang="ru-RU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3740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95942" y="900308"/>
            <a:ext cx="84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ЕЖЕГОДНОЙ ОТЧЕТНОСТИ КАЗАЧЬИХ ОБЩЕСТВ</a:t>
            </a: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4927" y="1910653"/>
            <a:ext cx="252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КАЗАЧЬИ ОБЩЕСТВА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6500" y="2996952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ВНЕСЕННЫЕ В ГРКО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2996952"/>
            <a:ext cx="282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ВНЕСЕННЫЕ В ГРКО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203848" y="2279985"/>
            <a:ext cx="792088" cy="5009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08410" y="2279985"/>
            <a:ext cx="844420" cy="5486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411760" y="3501008"/>
            <a:ext cx="0" cy="360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804248" y="3429000"/>
            <a:ext cx="0" cy="360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9591" y="3891357"/>
            <a:ext cx="3096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ФОРМЕ ГРКО 03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ПРОДОЛЖЕНИИ ДЕЯТЕЛЬНОСТИ (ЛИБО ФОРМЫ ОН 001,ОН002)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11551" y="3789040"/>
            <a:ext cx="324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ПРОДОЛЖЕНИИ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(ЛИБО ФОРМЫ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001,ОН002)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576" y="5496466"/>
            <a:ext cx="87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представляется в Управление ежегодно не позднее 15 апреля года, следующего за отчетным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8728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35496" y="-429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03954" y="670384"/>
            <a:ext cx="376804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ст. 6 Федерального закона                                       «О государственной службе российского казачества»: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внесенное в государственный реестр казачьих обществ в Российской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представляет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Минюст России или его территориальные органы сведения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общей численности членов казачьего общества, о фиксированной численности его членов, в установленном порядке принявших на себя обязательства по несению государственной или иной службы, по форме и в сроки, которые определяются органом, уполномоченным в области ведения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реестра. Хуторское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станичное, городское казачье общество вместе с указанными сведениями представляет также список членов казачьего общества, в установленном порядке принявших на себя обязательства по несению государственной или иной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службы.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7"/>
          <a:srcRect t="18852" r="65584" b="8849"/>
          <a:stretch/>
        </p:blipFill>
        <p:spPr bwMode="auto">
          <a:xfrm>
            <a:off x="4667274" y="665076"/>
            <a:ext cx="3959225" cy="467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3222" y="329142"/>
            <a:ext cx="522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1 – ЗАПОЛНЯЕМ РЕКВИЗИТЫ ОБЩЕСТВА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581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1" y="-900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6930" b="-18661"/>
          <a:stretch/>
        </p:blipFill>
        <p:spPr bwMode="auto">
          <a:xfrm>
            <a:off x="1" y="0"/>
            <a:ext cx="1403647" cy="1340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59133" y="426234"/>
            <a:ext cx="3389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3 – СООБЩАЕМ ЧИСЛЕННОСТЬ ОБЩЕСТВА И СКОЛЬКО ИЗ НИХ КАКИЕ ОБЯЗАТЕЛЬСТВА ПРИНЯЛИ СООТВЕТСТВННО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/>
          <a:srcRect t="19367" r="65584" b="9364"/>
          <a:stretch/>
        </p:blipFill>
        <p:spPr bwMode="auto">
          <a:xfrm>
            <a:off x="539552" y="2004781"/>
            <a:ext cx="3325161" cy="4671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954869" y="1219756"/>
            <a:ext cx="631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 – ЗАПОЛНЯЕМ СВЕДЕНИЯ О ТЕРРИТОРИИ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 УСТАВУ), ВХОЖДЕНИИ В ИНОЕ ОБЩЕСТВО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 АТАМАНЕ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7"/>
          <a:srcRect t="19881" r="65439" b="8602"/>
          <a:stretch/>
        </p:blipFill>
        <p:spPr bwMode="auto">
          <a:xfrm>
            <a:off x="5418002" y="1365267"/>
            <a:ext cx="3330989" cy="4638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t="-1" r="75746" b="-18661"/>
          <a:stretch/>
        </p:blipFill>
        <p:spPr bwMode="auto">
          <a:xfrm>
            <a:off x="1" y="0"/>
            <a:ext cx="1475655" cy="1340767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t="19112" r="65584" b="40093"/>
          <a:stretch/>
        </p:blipFill>
        <p:spPr bwMode="auto">
          <a:xfrm>
            <a:off x="484659" y="1216150"/>
            <a:ext cx="3240360" cy="2160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828" y="835027"/>
            <a:ext cx="283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4 – НЕ ЗАПОЛНЯЕМ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7"/>
          <a:srcRect t="19882" r="66165" b="8599"/>
          <a:stretch/>
        </p:blipFill>
        <p:spPr bwMode="auto">
          <a:xfrm>
            <a:off x="2699792" y="2239232"/>
            <a:ext cx="3240360" cy="3926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0621" y="1707843"/>
            <a:ext cx="342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5 – ЗАПОЛНЯЕМ СВЕДЕНИЯ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КАЖДОМ ЧЛЕНЕ ОБЩЕСТВА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8"/>
          <a:srcRect t="20657" r="65874" b="9886"/>
          <a:stretch/>
        </p:blipFill>
        <p:spPr bwMode="auto">
          <a:xfrm>
            <a:off x="5411668" y="2564904"/>
            <a:ext cx="3408804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9704" y="1754009"/>
            <a:ext cx="273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6 – ЗАПОЛНЯЕМ НА ТЕ ОБЩЕСТВА, КОТОРЫЕ ВХОДЯТ В ОБЩЕСТВО, В ОТНОШЕНИИ КОТОРОГО ЗАПОЛНЯЕМ ОТЧЕТ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6930" b="-25034"/>
          <a:stretch/>
        </p:blipFill>
        <p:spPr bwMode="auto">
          <a:xfrm>
            <a:off x="1" y="0"/>
            <a:ext cx="1403647" cy="14127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548680"/>
            <a:ext cx="77048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КАЗАЧЬИ ОБЩЕСТВА, НЕ ВХОДЯЩИЕ В ГРКО, ПРЕДСТАВЛЯЮТ: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продолжении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представляют те общества,  у которых размер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истекшем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не превысил 3 000 000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и не получавшие денежных средств и иного имущества от иностранных источников;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указанные условия не соблюдены,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представляется: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отчёт о деятельности и персональном составе руководящих органов по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 ОН0001;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отчёт о целях денежных расходов и использования иного имущества, в том числе полученных из-за рубежа по форме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ОН0002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Минюст России утвердил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 для некоммерческих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 приказом Минюста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30.09.2021 № 185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 вступили в силу 01 марта 2022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109" y="4425107"/>
            <a:ext cx="2091109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220071" y="903288"/>
            <a:ext cx="3816425" cy="5822922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Наименование территориального органа;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Наименование НКО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иные сведения –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соответствии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данными Информационного портала;</a:t>
            </a:r>
          </a:p>
          <a:p>
            <a:pPr algn="ctr">
              <a:lnSpc>
                <a:spcPct val="100000"/>
              </a:lnSpc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Обязательно указывать отчетный год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пункте 2.</a:t>
            </a: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1095128" y="920299"/>
          <a:ext cx="3888432" cy="5505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5128" y="920299"/>
                        <a:ext cx="3888432" cy="5505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462038"/>
            <a:ext cx="558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 ПРОДОЛЖЕНИИ ДЕЯТЕЛЬНОСТИ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01344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1566" y="441347"/>
            <a:ext cx="71775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НКО ПО ФОРМАМ ОН 001 И ОН 002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Сообщаем: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её персональном составе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руководящих органов и работников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целях расходования денежных средств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иного имущества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денежных расходов и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использования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иного имущества,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поступивших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Об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объёме средств, полученных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из-за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рубежа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6"/>
          <a:srcRect t="17300" r="66165" b="8599"/>
          <a:stretch/>
        </p:blipFill>
        <p:spPr bwMode="auto">
          <a:xfrm>
            <a:off x="5302708" y="1196752"/>
            <a:ext cx="2941700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932040" y="1988840"/>
            <a:ext cx="298659" cy="48463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4303743" y="4941168"/>
            <a:ext cx="298659" cy="48463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/>
          <p:nvPr/>
        </p:nvPicPr>
        <p:blipFill rotWithShape="1">
          <a:blip r:embed="rId7"/>
          <a:srcRect t="19886" r="66310" b="7814"/>
          <a:stretch/>
        </p:blipFill>
        <p:spPr bwMode="auto">
          <a:xfrm>
            <a:off x="703782" y="3068960"/>
            <a:ext cx="3364162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028" b="-16490"/>
          <a:stretch/>
        </p:blipFill>
        <p:spPr bwMode="auto">
          <a:xfrm>
            <a:off x="1" y="0"/>
            <a:ext cx="1547663" cy="134076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99592" y="1237062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Некоммерческие организации, в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казачьи общества, также несут обязанность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организаций по ежегодному размещению в информационно-телекоммуникационной сети «Интернет», в том числе на Информационном портале Минюста России отчета о деятельности некоммерческих организаций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предоставлению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 массовой информации для опубликования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своей деятельности в объеме сведений, представляемых в Управление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ПОРТАЛ МИНЮСТА РОССИИ: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://unro.minjust.ru)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7105" b="20"/>
          <a:stretch/>
        </p:blipFill>
        <p:spPr bwMode="auto">
          <a:xfrm>
            <a:off x="270149" y="304801"/>
            <a:ext cx="1475655" cy="11967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60377" y="811357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в сфере создания и деятельности казачьих обществ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684" y="1756108"/>
            <a:ext cx="82880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Гражданский кодекс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05.12.2005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154-ФЗ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службе российского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казачества»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12.01.1996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7-ФЗ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организациях»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 и распоряжения Президента Российской Федерации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Правительства Российской Федерации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Акты федеральных органов исполнительной власти (Минюста России, Федерального агентства по делам национальностей)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E:\Ghtptynfwbz\Яндекс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7951" r="7731" b="7911"/>
          <a:stretch/>
        </p:blipFill>
        <p:spPr bwMode="auto">
          <a:xfrm>
            <a:off x="149647" y="903288"/>
            <a:ext cx="5693257" cy="34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7040"/>
          <a:stretch/>
        </p:blipFill>
        <p:spPr bwMode="auto">
          <a:xfrm>
            <a:off x="7291523" y="-8847"/>
            <a:ext cx="1835695" cy="1484784"/>
          </a:xfrm>
          <a:prstGeom prst="rect">
            <a:avLst/>
          </a:prstGeom>
          <a:noFill/>
        </p:spPr>
      </p:pic>
      <p:pic>
        <p:nvPicPr>
          <p:cNvPr id="1027" name="Picture 3" descr="E:\Ghtptynfwbz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4191" b="5006"/>
          <a:stretch/>
        </p:blipFill>
        <p:spPr bwMode="auto">
          <a:xfrm>
            <a:off x="3459423" y="2924944"/>
            <a:ext cx="5508104" cy="37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0" y="4342362"/>
            <a:ext cx="9143999" cy="1570724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UNRO.MINJUST.RU</a:t>
            </a:r>
            <a:endParaRPr lang="ru-RU" sz="7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532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E:\Ghtptynfwbz\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r="14381" b="4836"/>
          <a:stretch/>
        </p:blipFill>
        <p:spPr bwMode="auto">
          <a:xfrm>
            <a:off x="269245" y="903288"/>
            <a:ext cx="8605511" cy="58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0375" y="3429000"/>
            <a:ext cx="1663353" cy="388044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3386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E:\Ghtptynfwbz\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4191" b="5513"/>
          <a:stretch/>
        </p:blipFill>
        <p:spPr bwMode="auto">
          <a:xfrm>
            <a:off x="234995" y="918614"/>
            <a:ext cx="8674011" cy="58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l="1" r="75745" b="-18661"/>
          <a:stretch/>
        </p:blipFill>
        <p:spPr bwMode="auto">
          <a:xfrm>
            <a:off x="1" y="0"/>
            <a:ext cx="1475655" cy="134076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0374" y="3645024"/>
            <a:ext cx="1663353" cy="539190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75888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E:\Ghtptynfwbz\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4191" b="5344"/>
          <a:stretch/>
        </p:blipFill>
        <p:spPr bwMode="auto">
          <a:xfrm>
            <a:off x="203548" y="886768"/>
            <a:ext cx="8736905" cy="58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0375" y="4102074"/>
            <a:ext cx="1663353" cy="263029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9059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122" name="Picture 2" descr="E:\Ghtptynfwbz\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r="14001" b="4836"/>
          <a:stretch/>
        </p:blipFill>
        <p:spPr bwMode="auto">
          <a:xfrm>
            <a:off x="229331" y="903288"/>
            <a:ext cx="8685339" cy="585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6930" b="-31406"/>
          <a:stretch/>
        </p:blipFill>
        <p:spPr bwMode="auto">
          <a:xfrm>
            <a:off x="1" y="0"/>
            <a:ext cx="1403647" cy="14847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0375" y="4293096"/>
            <a:ext cx="1663353" cy="388044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5227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4" cstate="print"/>
          <a:srcRect t="-1" r="76292" b="-5675"/>
          <a:stretch/>
        </p:blipFill>
        <p:spPr bwMode="auto">
          <a:xfrm>
            <a:off x="1" y="0"/>
            <a:ext cx="1619671" cy="1340768"/>
          </a:xfrm>
          <a:prstGeom prst="rect">
            <a:avLst/>
          </a:prstGeom>
          <a:noFill/>
        </p:spPr>
      </p:pic>
      <p:pic>
        <p:nvPicPr>
          <p:cNvPr id="6146" name="Picture 2" descr="E:\Ghtptynfwbz\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4328"/>
          <a:stretch/>
        </p:blipFill>
        <p:spPr bwMode="auto">
          <a:xfrm>
            <a:off x="30051" y="1340768"/>
            <a:ext cx="9083898" cy="49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479" y="4221088"/>
            <a:ext cx="1133153" cy="288032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84215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170" name="Picture 2" descr="E:\Ghtptynfwbz\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7619" b="6868"/>
          <a:stretch/>
        </p:blipFill>
        <p:spPr bwMode="auto">
          <a:xfrm>
            <a:off x="279748" y="879442"/>
            <a:ext cx="8584505" cy="58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0374" y="4941168"/>
            <a:ext cx="1663353" cy="504056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0041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1" t="3492" r="29907" b="8714"/>
          <a:stretch/>
        </p:blipFill>
        <p:spPr>
          <a:xfrm>
            <a:off x="403063" y="698350"/>
            <a:ext cx="8412668" cy="5927108"/>
          </a:xfrm>
          <a:prstGeom prst="rect">
            <a:avLst/>
          </a:prstGeom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6930" b="-18661"/>
          <a:stretch/>
        </p:blipFill>
        <p:spPr bwMode="auto">
          <a:xfrm>
            <a:off x="1" y="0"/>
            <a:ext cx="1403647" cy="13407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81917" y="3068960"/>
            <a:ext cx="821731" cy="216024"/>
          </a:xfrm>
          <a:prstGeom prst="rect">
            <a:avLst/>
          </a:prstGeom>
          <a:noFill/>
          <a:ln w="28575"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5452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4" cstate="print"/>
          <a:srcRect r="76930" b="-31406"/>
          <a:stretch/>
        </p:blipFill>
        <p:spPr bwMode="auto">
          <a:xfrm>
            <a:off x="1" y="0"/>
            <a:ext cx="1403647" cy="1484784"/>
          </a:xfrm>
          <a:prstGeom prst="rect">
            <a:avLst/>
          </a:prstGeom>
          <a:noFill/>
        </p:spPr>
      </p:pic>
      <p:pic>
        <p:nvPicPr>
          <p:cNvPr id="14338" name="Picture 2" descr="E:\Ghtptynfwbz\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6762" b="40221"/>
          <a:stretch/>
        </p:blipFill>
        <p:spPr bwMode="auto">
          <a:xfrm>
            <a:off x="428778" y="1484784"/>
            <a:ext cx="8598589" cy="37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7452320" y="2132856"/>
            <a:ext cx="288032" cy="216024"/>
          </a:xfrm>
          <a:prstGeom prst="ellipse">
            <a:avLst/>
          </a:prstGeom>
          <a:noFill/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6878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24" t="84895" r="43265" b="4201"/>
          <a:stretch/>
        </p:blipFill>
        <p:spPr>
          <a:xfrm>
            <a:off x="0" y="5524165"/>
            <a:ext cx="9144000" cy="1008112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01824" y="1373474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5362" name="Picture 2" descr="E:\Ghtptynfwbz\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8285" b="26338"/>
          <a:stretch/>
        </p:blipFill>
        <p:spPr bwMode="auto">
          <a:xfrm>
            <a:off x="567779" y="845021"/>
            <a:ext cx="7936433" cy="42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6" cstate="print"/>
          <a:srcRect r="76930" b="-18661"/>
          <a:stretch/>
        </p:blipFill>
        <p:spPr bwMode="auto">
          <a:xfrm>
            <a:off x="1" y="0"/>
            <a:ext cx="1403647" cy="1340768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6732240" y="1412776"/>
            <a:ext cx="504056" cy="288032"/>
          </a:xfrm>
          <a:prstGeom prst="ellipse">
            <a:avLst/>
          </a:prstGeom>
          <a:noFill/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691680" y="5833985"/>
            <a:ext cx="2160240" cy="360040"/>
          </a:xfrm>
          <a:prstGeom prst="ellipse">
            <a:avLst/>
          </a:prstGeom>
          <a:noFill/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43623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7584" y="550050"/>
            <a:ext cx="7488832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УСТАВОВ КАЗАЧЬИХ ОБЩЕСТВ В СООТВЕТСТВИЕ С НОРМАМИ ЗАКОНОДАТЕЛЬСТВА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Федеральным законом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02.08.2019 № 281-ФЗ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внесены изменения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статьи 2 и 5 Федерального закона «О государственной службе российского казачества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indent="449580"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НОВОГО?</a:t>
            </a:r>
          </a:p>
          <a:p>
            <a:pPr indent="449580" algn="ctr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согласования уставов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казачьих обществ 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утверждения уставов казачьих обществ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определяются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Президентом Российской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Федерации. (дополнена ст. 2 154-ФЗ)</a:t>
            </a:r>
          </a:p>
          <a:p>
            <a:pPr algn="just">
              <a:spcAft>
                <a:spcPts val="0"/>
              </a:spcAft>
            </a:pP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Указ Президента РФ от 28.08.2019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404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внесении изменений в Указ Президента Российской Федерации от 15 июня 1992 г. N 632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мерах по реализации Закона Российской Федерации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реабилитации репрессированных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народов»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отношении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казачества»: определил порядок согласования и утверждения уставов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ФАДН России от 06.04.2020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«Об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утверждении Типового положения о согласовании и утверждении уставов казачьих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обществ»: утвердил типовое положение, конкретизирующее порядок согласования и утверждения уставов казачьих обществ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ФАДН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России от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11.09.2020: разработаны рекомендации по применению Типового положения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согласовании и утверждении уставов казачьих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4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Указ Губернатора Пермского края от 27.09.2021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№ 117 «Об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утверждении Порядка согласования и утверждения уставов казачьих обществ, создаваемых (действующих) на территории Пермского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края»: определил порядок согласования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утверждения уставов казачьих обществ, создаваемых (действующих) на территории Пермского края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endParaRPr lang="ru-RU" sz="1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6386" name="Picture 2" descr="E:\Ghtptynfwbz\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8001" b="7037"/>
          <a:stretch/>
        </p:blipFill>
        <p:spPr bwMode="auto">
          <a:xfrm>
            <a:off x="254348" y="903287"/>
            <a:ext cx="8635305" cy="588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t="1" r="75746" b="-12288"/>
          <a:stretch/>
        </p:blipFill>
        <p:spPr bwMode="auto">
          <a:xfrm>
            <a:off x="1" y="0"/>
            <a:ext cx="1475655" cy="1268760"/>
          </a:xfrm>
          <a:prstGeom prst="rect">
            <a:avLst/>
          </a:prstGeom>
          <a:noFill/>
        </p:spPr>
      </p:pic>
      <p:sp>
        <p:nvSpPr>
          <p:cNvPr id="2" name="Стрелка влево 1"/>
          <p:cNvSpPr/>
          <p:nvPr/>
        </p:nvSpPr>
        <p:spPr>
          <a:xfrm>
            <a:off x="1403648" y="3311273"/>
            <a:ext cx="432048" cy="117727"/>
          </a:xfrm>
          <a:prstGeom prst="leftArrow">
            <a:avLst/>
          </a:prstGeom>
          <a:solidFill>
            <a:srgbClr val="FF0000"/>
          </a:solidFill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91578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7410" name="Picture 2" descr="E:\Ghtptynfwbz\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12739" b="5263"/>
          <a:stretch/>
        </p:blipFill>
        <p:spPr bwMode="auto">
          <a:xfrm>
            <a:off x="694688" y="980728"/>
            <a:ext cx="7754624" cy="57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18661"/>
          <a:stretch/>
        </p:blipFill>
        <p:spPr bwMode="auto">
          <a:xfrm>
            <a:off x="1" y="0"/>
            <a:ext cx="1475655" cy="1340768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971600" y="4293096"/>
            <a:ext cx="864096" cy="216024"/>
          </a:xfrm>
          <a:prstGeom prst="ellipse">
            <a:avLst/>
          </a:prstGeom>
          <a:noFill/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8264" y="1484784"/>
            <a:ext cx="1296144" cy="72008"/>
          </a:xfrm>
          <a:prstGeom prst="rect">
            <a:avLst/>
          </a:prstGeom>
          <a:solidFill>
            <a:srgbClr val="2C110A"/>
          </a:solidFill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3018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8434" name="Picture 2" descr="E:\Ghtptynfwbz\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3125" b="6666"/>
          <a:stretch/>
        </p:blipFill>
        <p:spPr bwMode="auto">
          <a:xfrm>
            <a:off x="603784" y="895647"/>
            <a:ext cx="7936433" cy="57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6930" b="-31406"/>
          <a:stretch/>
        </p:blipFill>
        <p:spPr bwMode="auto">
          <a:xfrm>
            <a:off x="1" y="0"/>
            <a:ext cx="1403647" cy="14847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020272" y="1422708"/>
            <a:ext cx="1296144" cy="72008"/>
          </a:xfrm>
          <a:prstGeom prst="rect">
            <a:avLst/>
          </a:prstGeom>
          <a:solidFill>
            <a:srgbClr val="2C110A"/>
          </a:solidFill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99592" y="4293096"/>
            <a:ext cx="864096" cy="216024"/>
          </a:xfrm>
          <a:prstGeom prst="ellipse">
            <a:avLst/>
          </a:prstGeom>
          <a:noFill/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0670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/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37828" y="1340768"/>
            <a:ext cx="7668344" cy="501434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1506" name="Picture 2" descr="E:\Ghtptynfwbz\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2875" b="5778"/>
          <a:stretch/>
        </p:blipFill>
        <p:spPr bwMode="auto">
          <a:xfrm>
            <a:off x="678471" y="903288"/>
            <a:ext cx="7787059" cy="572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8113" b="-18661"/>
          <a:stretch/>
        </p:blipFill>
        <p:spPr bwMode="auto">
          <a:xfrm>
            <a:off x="1" y="0"/>
            <a:ext cx="1331639" cy="13407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948264" y="1412776"/>
            <a:ext cx="1296144" cy="72008"/>
          </a:xfrm>
          <a:prstGeom prst="rect">
            <a:avLst/>
          </a:prstGeom>
          <a:solidFill>
            <a:srgbClr val="2C110A"/>
          </a:solidFill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436096" y="5517232"/>
            <a:ext cx="648072" cy="360040"/>
          </a:xfrm>
          <a:prstGeom prst="ellipse">
            <a:avLst/>
          </a:prstGeom>
          <a:noFill/>
          <a:ln>
            <a:solidFill>
              <a:srgbClr val="2C1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8232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19" y="116632"/>
            <a:ext cx="1402202" cy="1194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219" y="2953674"/>
            <a:ext cx="4810161" cy="32372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0910" y="1311552"/>
            <a:ext cx="7863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услуги по принятию решения о государственной регистрации некоммерческих организаций возможно в электронной форме и обеспечено на Едином портале государственных и муниципальных услуг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www.gosuslugi.ru.</a:t>
            </a:r>
          </a:p>
        </p:txBody>
      </p:sp>
    </p:spTree>
    <p:extLst>
      <p:ext uri="{BB962C8B-B14F-4D97-AF65-F5344CB8AC3E}">
        <p14:creationId xmlns:p14="http://schemas.microsoft.com/office/powerpoint/2010/main" val="28075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692695"/>
            <a:ext cx="65344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становится доступной для заявителя после прохождения процедуры аутентификации на Едином портале.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и направления документов в электронном виде необходимо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Выбрать из выпадающего списка позицию «Адресат заявления», т.е. Минюст России или Управление Минюста России по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Пермскому краю.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937" y="7464"/>
            <a:ext cx="1402202" cy="119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340" t="12143" r="7634" b="7587"/>
          <a:stretch/>
        </p:blipFill>
        <p:spPr>
          <a:xfrm>
            <a:off x="3362916" y="3331799"/>
            <a:ext cx="5641922" cy="35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1402202" cy="1194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1072" y="1375298"/>
            <a:ext cx="788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Заполнить поле «Наименование организации», выбрать требуемое значение поля «Организация, в отношении которой выполняются регистрационные действия».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207" t="35792" r="27767" b="18885"/>
          <a:stretch/>
        </p:blipFill>
        <p:spPr>
          <a:xfrm>
            <a:off x="1187624" y="3051819"/>
            <a:ext cx="6947638" cy="28102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91880" y="4365104"/>
            <a:ext cx="1008112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830" y="4348059"/>
            <a:ext cx="1030313" cy="170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227" y="4346145"/>
            <a:ext cx="1030313" cy="170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884" y="4874344"/>
            <a:ext cx="1030313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757"/>
            <a:ext cx="1402202" cy="1194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955" t="17206" r="30358" b="27097"/>
          <a:stretch/>
        </p:blipFill>
        <p:spPr>
          <a:xfrm>
            <a:off x="2857545" y="2405518"/>
            <a:ext cx="6286455" cy="31013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8037" y="928190"/>
            <a:ext cx="684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Прикрепить транспортный контейнер с документами, подготовленный с помощью программы формирования транспортного контейнера, ссылка для скачивания которой имеется на соответствующей третьему шагу странице для предоставляемой услуги.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5235" y="2634456"/>
            <a:ext cx="21582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 образов документов осуществляется в формате TIFF, при этом документы, содержащие несколько листов, сканируются в один файл.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5686773"/>
            <a:ext cx="4572000" cy="9233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необходимо учитывать, что размер транспортного контейнера не может превышать 5 Мб.</a:t>
            </a:r>
          </a:p>
        </p:txBody>
      </p:sp>
    </p:spTree>
    <p:extLst>
      <p:ext uri="{BB962C8B-B14F-4D97-AF65-F5344CB8AC3E}">
        <p14:creationId xmlns:p14="http://schemas.microsoft.com/office/powerpoint/2010/main" val="10272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" y="0"/>
            <a:ext cx="1402202" cy="1194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1052945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случаях направления в регистрирующий орган документов, необходимых для совершения юридически значимых действий, предусмотренных пп.1 и 3 п. 1 ст.333.33 НК РФ в форме электронных документов, государственная пошлина не уплачивается 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32 п. 3 ст. 333.35 НК РФ):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за государственную регистрацию юридического лица, за исключением государственной регистрации политических партий и региональных отделений политических партий, государственной регистрации общероссийских общественных организаций инвалидов и отделений, являющихся их структурными подразделениями;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за государственную регистрацию изменений, вносимых в учредительные документы юридического лица, за исключением государственной регистрации изменений, вносимых в учредительные документы отделений являющихся структурными подразделениями общероссийских общественных организаций инвалидов;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за государственную регистрацию ликвидации юридического лица, за исключением случаев, когда ликвидация юридического лица производится в порядке применения процедуры банкротства.</a:t>
            </a:r>
          </a:p>
        </p:txBody>
      </p:sp>
    </p:spTree>
    <p:extLst>
      <p:ext uri="{BB962C8B-B14F-4D97-AF65-F5344CB8AC3E}">
        <p14:creationId xmlns:p14="http://schemas.microsoft.com/office/powerpoint/2010/main" val="3287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1402202" cy="1194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689034"/>
            <a:ext cx="8727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подачи документов для государственной регистрации некоммерческой организации в электронном виде: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749999"/>
            <a:ext cx="86556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существенная экономия времени 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окращенный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срок оказания услуги – решение принимается Управлением                             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10 рабочих дней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(вместо 13 в случае подачи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документов нарочно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в любое удобное время;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 всей информации о ходе рассмотрения заявления, этапах прохождения и степени готовности документов в любое время;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госпошлины;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поданные в электронном виде, обладают той же юридической силой и влекут за собой такие же юридические последствия, что и документы, поданные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лично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5574" y="769089"/>
            <a:ext cx="74888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/>
            </a:pPr>
            <a:endParaRPr lang="ru-RU" sz="1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74853"/>
            <a:ext cx="7744949" cy="1278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Советом при Президенте Российской Федерации по делам казачества одобрены типовые уставы казачьих обществ, которые рекомендуется использовать при подготовке документов для государственной регистрации создания или внесения изменений в учредительные документы казачьих обществ в целях единообразного оформления их уставов.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5" y="2955183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уставы размещены на сайте Управления Минюста России по Пермскому краю: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://to59.minjust.gov.ru/ru/pages/kazachi-obshestva/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можно получить на личном приеме граждан в Управлении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70573"/>
            <a:ext cx="2731368" cy="210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4240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402202" cy="1194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1572497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возникновения проблем при работе с Единым порталом Вы можете обратиться в Центр поддержки пользователей по телефонам: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–8(800)100-70-10 – при нахождении на территории России, звонок бесплатный;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–115 –с мобильных телефонов при нахождении на территории России, звонок бесплатный;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–+7 495 727-47-47 – при нахождении за границей, оплата звонка по тарифам оператора страны пребывания.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Вы можете обратиться в службу поддержки по адресу электронной почты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support@gosuslugi.ru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представлении</a:t>
            </a:r>
            <a:r>
              <a:rPr kumimoji="0" lang="ru-RU" sz="18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документов через Единый портал можно получить в Управлении по предварительной договоренности и при наличии электронно-цифровой подписи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827584" y="645112"/>
            <a:ext cx="7668344" cy="5014340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ru5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9-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nko@minjust.gov.ru</a:t>
            </a:r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291-94-82 доб.: 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314, 315, 212, 316, 204, 313, 312</a:t>
            </a:r>
          </a:p>
        </p:txBody>
      </p:sp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6" cstate="print"/>
          <a:srcRect t="1" r="75746" b="-12288"/>
          <a:stretch/>
        </p:blipFill>
        <p:spPr bwMode="auto">
          <a:xfrm>
            <a:off x="1" y="0"/>
            <a:ext cx="1475655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21460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-12793" y="-1590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6930" b="-31406"/>
          <a:stretch/>
        </p:blipFill>
        <p:spPr bwMode="auto">
          <a:xfrm>
            <a:off x="1" y="0"/>
            <a:ext cx="1403647" cy="148478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4870" y="620688"/>
            <a:ext cx="831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511342"/>
            <a:ext cx="7092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Уставы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действующих казачьих обществ подлежат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соответствие с новыми положениями Федерального закона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«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государственной службе российского казачества» в течение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2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 – до 13.08.2021 г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37513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3965" y="3413095"/>
            <a:ext cx="3943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Уставы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казачьих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 до приведения их в соответствие с нормами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                             «О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службе российского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казачества» действуют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части, не противоречащей указанным нормам.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1" y="3575811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5193" y="751344"/>
            <a:ext cx="7488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452383" y="3121297"/>
            <a:ext cx="3392089" cy="182360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</a:rPr>
              <a:t>Согласование </a:t>
            </a:r>
            <a:r>
              <a:rPr lang="ru-RU" sz="1200" dirty="0">
                <a:latin typeface="Times New Roman" panose="02020603050405020304" pitchFamily="18" charset="0"/>
              </a:rPr>
              <a:t>с атаманом районного </a:t>
            </a:r>
            <a:r>
              <a:rPr lang="ru-RU" sz="1200" dirty="0" smtClean="0">
                <a:latin typeface="Times New Roman" panose="02020603050405020304" pitchFamily="18" charset="0"/>
              </a:rPr>
              <a:t>либо </a:t>
            </a:r>
            <a:r>
              <a:rPr lang="ru-RU" sz="1200" dirty="0">
                <a:latin typeface="Times New Roman" panose="02020603050405020304" pitchFamily="18" charset="0"/>
              </a:rPr>
              <a:t>окружного </a:t>
            </a:r>
            <a:r>
              <a:rPr lang="ru-RU" sz="1200" dirty="0" smtClean="0">
                <a:latin typeface="Times New Roman" panose="02020603050405020304" pitchFamily="18" charset="0"/>
              </a:rPr>
              <a:t>казачьего </a:t>
            </a:r>
            <a:r>
              <a:rPr lang="ru-RU" sz="1200" dirty="0">
                <a:latin typeface="Times New Roman" panose="02020603050405020304" pitchFamily="18" charset="0"/>
              </a:rPr>
              <a:t>общества </a:t>
            </a:r>
            <a:r>
              <a:rPr lang="ru-RU" sz="1200" dirty="0" smtClean="0">
                <a:latin typeface="Times New Roman" panose="02020603050405020304" pitchFamily="18" charset="0"/>
              </a:rPr>
              <a:t>если </a:t>
            </a:r>
            <a:r>
              <a:rPr lang="ru-RU" sz="1200" dirty="0">
                <a:latin typeface="Times New Roman" panose="02020603050405020304" pitchFamily="18" charset="0"/>
              </a:rPr>
              <a:t>районное </a:t>
            </a:r>
            <a:r>
              <a:rPr lang="ru-RU" sz="1200" dirty="0" smtClean="0">
                <a:latin typeface="Times New Roman" panose="02020603050405020304" pitchFamily="18" charset="0"/>
              </a:rPr>
              <a:t>либо </a:t>
            </a:r>
            <a:r>
              <a:rPr lang="ru-RU" sz="1200" dirty="0">
                <a:latin typeface="Times New Roman" panose="02020603050405020304" pitchFamily="18" charset="0"/>
              </a:rPr>
              <a:t>окружное </a:t>
            </a:r>
            <a:r>
              <a:rPr lang="ru-RU" sz="1200" dirty="0" smtClean="0">
                <a:latin typeface="Times New Roman" panose="02020603050405020304" pitchFamily="18" charset="0"/>
              </a:rPr>
              <a:t>казачье </a:t>
            </a:r>
            <a:r>
              <a:rPr lang="ru-RU" sz="1200" dirty="0">
                <a:latin typeface="Times New Roman" panose="02020603050405020304" pitchFamily="18" charset="0"/>
              </a:rPr>
              <a:t>общество осуществляет деятельность на территории </a:t>
            </a:r>
            <a:r>
              <a:rPr lang="ru-RU" sz="1200" dirty="0" smtClean="0">
                <a:latin typeface="Times New Roman" panose="02020603050405020304" pitchFamily="18" charset="0"/>
              </a:rPr>
              <a:t>субъекта РФ, </a:t>
            </a:r>
            <a:r>
              <a:rPr lang="ru-RU" sz="1200" dirty="0">
                <a:latin typeface="Times New Roman" panose="02020603050405020304" pitchFamily="18" charset="0"/>
              </a:rPr>
              <a:t>на которой </a:t>
            </a:r>
            <a:r>
              <a:rPr lang="ru-RU" sz="1200" dirty="0" smtClean="0">
                <a:latin typeface="Times New Roman" panose="02020603050405020304" pitchFamily="18" charset="0"/>
              </a:rPr>
              <a:t>создаются (действуют) казачьи общества</a:t>
            </a:r>
            <a:endParaRPr lang="ru-RU" sz="1200" dirty="0">
              <a:latin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57078" y="923665"/>
            <a:ext cx="2592288" cy="1393591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устава высшим органом управления казачьего общества (Круг, общее собрание и т.д.)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507101" y="5366286"/>
            <a:ext cx="2235659" cy="127236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Атаман иного казачьего общества готовит письмо о согласовании устава либо об отказе в согласовании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626706" y="2444590"/>
            <a:ext cx="1050626" cy="485372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дней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8465984">
            <a:off x="1882311" y="5006180"/>
            <a:ext cx="748571" cy="843498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дней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1436" y="51946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5011180" y="5791353"/>
            <a:ext cx="689159" cy="668701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дней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093159" y="4881816"/>
            <a:ext cx="2803857" cy="182483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главами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городских, сельских поселений, муниципальных, городских округов, внутригородских районов, внутригородских муниципальных образований городов федерального значения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7070827" y="4061765"/>
            <a:ext cx="689159" cy="668701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154359" y="2141996"/>
            <a:ext cx="2522096" cy="182483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устава казачьего общества оформляется правовым актом должностного лица, </a:t>
            </a:r>
            <a:r>
              <a:rPr lang="ru-RU" sz="1100" dirty="0">
                <a:latin typeface="Times New Roman" panose="02020603050405020304" pitchFamily="18" charset="0"/>
              </a:rPr>
              <a:t>В случае принятия решения об отказе в утверждении устава </a:t>
            </a:r>
            <a:r>
              <a:rPr lang="ru-RU" sz="1100" dirty="0" smtClean="0">
                <a:latin typeface="Times New Roman" panose="02020603050405020304" pitchFamily="18" charset="0"/>
              </a:rPr>
              <a:t>основания указываются в уведомлении на имя атамана</a:t>
            </a:r>
            <a:endParaRPr lang="ru-RU" sz="1100" dirty="0">
              <a:latin typeface="Times New Roman" panose="02020603050405020304" pitchFamily="18" charset="0"/>
            </a:endParaRPr>
          </a:p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8416633">
            <a:off x="6932190" y="1610922"/>
            <a:ext cx="358122" cy="520853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484995" y="714917"/>
            <a:ext cx="2119543" cy="93533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устава на государственную регистрацию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8933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t="-1" r="76292" b="-5675"/>
          <a:stretch/>
        </p:blipFill>
        <p:spPr bwMode="auto">
          <a:xfrm>
            <a:off x="1" y="0"/>
            <a:ext cx="1619671" cy="13407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75608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государственной регистрации </a:t>
            </a:r>
            <a:r>
              <a:rPr lang="ru-RU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устава казачьего </a:t>
            </a:r>
            <a:r>
              <a:rPr lang="ru-RU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общества необходимо подготовить пакет документов и подать его в Управление: </a:t>
            </a:r>
            <a:endParaRPr lang="ru-RU" u="sng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Заявления о государственной регистрации изменений, внесенных в учредительный документ юридического лица, и (или) о внесении изменений в сведения о юридическом лице, содержащиеся в Едином государственном реестре юридических лиц  (форма №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Р13014);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казачьего общества,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согласованный и утвержденный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установленном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порядке;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ыписка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протокола (или протокол)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высшего органа управления (круга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общего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собрания);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окумент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 уплате государственной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пошлины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(800 руб.)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течение 13 рабочих дней Управлением будет принято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 </a:t>
            </a:r>
          </a:p>
          <a:p>
            <a:pPr indent="449580" algn="just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Получение согласованного и утвержденного устава, прошедшего государственную регистрацию в территориальном управлении Минюста России и листа записи Единого государственного реестра юридических лиц к нему</a:t>
            </a:r>
            <a:endParaRPr lang="ru-RU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094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5193" y="751344"/>
            <a:ext cx="74888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НОВОГО?</a:t>
            </a: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Атаман хуторского, станичного, городского, районного (юртового) или окружного (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отдельского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казачьего общества избирается высшим органом управления казачьего общества сроком на пять лет. Порядок утверждения атаманов хуторских, станичных, городских, районных (юртовых), окружных (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отдельских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казачьих обществ, создаваемых (формируемых) либо действующих в пределах территории, на которой осуществляет свою деятельность иное казачье общество, определяется уполномоченным Правительством Российской Федерации федеральным органом исполнительной власти по взаимодействию с казачьими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обществами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(дополнена ст. 5 154-ФЗ)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ФАДН России от 31.01.2020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«Об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утверждении Порядка утверждения атаманов хуторских, станичных, городских, районных (юртовых), окружных (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отдельских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казачьих обществ, создаваемых (формируемых) либо действующих в пределах территории, на которой осуществляет свою деятельность иное казачье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общество» определил порядок согласования атаманов казачьих обществ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30790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700"/>
                    </a14:imgEffect>
                  </a14:imgLayer>
                </a14:imgProps>
              </a:ext>
            </a:extLst>
          </a:blip>
          <a:srcRect l="15134" r="17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minjust.ru/sites/all/themes/minjust/img/body.jpg"/>
          <p:cNvSpPr>
            <a:spLocks noChangeAspect="1" noChangeArrowheads="1"/>
          </p:cNvSpPr>
          <p:nvPr/>
        </p:nvSpPr>
        <p:spPr bwMode="auto">
          <a:xfrm>
            <a:off x="155575" y="-830263"/>
            <a:ext cx="12115800" cy="173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0" name="AutoShape 2" descr="http://img1.1tv.ru/imgsize640x360/PR20130330181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\\Stork\files\Отдел регистрации и контроля деятельности некоммерческих организаций\Ляленкова О.А\Презентация ЕЭС\logo_52.png"/>
          <p:cNvPicPr>
            <a:picLocks noChangeAspect="1" noChangeArrowheads="1"/>
          </p:cNvPicPr>
          <p:nvPr/>
        </p:nvPicPr>
        <p:blipFill rotWithShape="1">
          <a:blip r:embed="rId5" cstate="print"/>
          <a:srcRect r="75746" b="-25034"/>
          <a:stretch/>
        </p:blipFill>
        <p:spPr bwMode="auto">
          <a:xfrm>
            <a:off x="1" y="0"/>
            <a:ext cx="1475655" cy="14127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612576" y="753445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206933"/>
              </p:ext>
            </p:extLst>
          </p:nvPr>
        </p:nvGraphicFramePr>
        <p:xfrm>
          <a:off x="1763688" y="903288"/>
          <a:ext cx="6096000" cy="35704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3029907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7141673"/>
                    </a:ext>
                  </a:extLst>
                </a:gridCol>
              </a:tblGrid>
              <a:tr h="50948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 утверждается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89295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Атаман окружного (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отдельского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общества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Атаман войскового общества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098837"/>
                  </a:ext>
                </a:extLst>
              </a:tr>
              <a:tr h="957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Атаман районного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(юртового) общества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Атаман окружного (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отдельского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общества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243627"/>
                  </a:ext>
                </a:extLst>
              </a:tr>
              <a:tr h="298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Атаман хуторского, станичного, городского общества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Атаман районного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(юртового) общества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9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7624" y="4725144"/>
            <a:ext cx="74168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случае,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территории, в пределах которой создается (формируется) либо действует хуторское, станичное, городское казачье общество, отсутствует районное (юртовое) казачье общество, утверждение атаманов таких хуторского, станичного, городского казачьих обществ осуществляется атаманом вышестоящего окружного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отдельского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казачьего общества.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7956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6048</TotalTime>
  <Words>1994</Words>
  <Application>Microsoft Office PowerPoint</Application>
  <PresentationFormat>Экран (4:3)</PresentationFormat>
  <Paragraphs>307</Paragraphs>
  <Slides>41</Slides>
  <Notes>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Calibri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PDF</vt:lpstr>
      <vt:lpstr>«Вопросы государственной регистрации казачьих обществ и контроля за их деятельностью.  Регистрация уставов и электронные сервисы»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Микова</cp:lastModifiedBy>
  <cp:revision>270</cp:revision>
  <cp:lastPrinted>2022-06-27T06:50:05Z</cp:lastPrinted>
  <dcterms:created xsi:type="dcterms:W3CDTF">2014-10-14T09:58:07Z</dcterms:created>
  <dcterms:modified xsi:type="dcterms:W3CDTF">2022-10-28T05:52:08Z</dcterms:modified>
</cp:coreProperties>
</file>