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58" r:id="rId7"/>
    <p:sldId id="25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1C922-09B0-4C1E-A622-871CEFD6E40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F1FD1F-CD79-4AFC-9C71-F3F4136F6D1E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ru-RU" b="0" i="0" dirty="0" smtClean="0">
              <a:latin typeface="Arial Black" panose="020B0A04020102020204" pitchFamily="34" charset="0"/>
            </a:rPr>
            <a:t>С 1 января 2025 года все некоммерческие организации обязаны </a:t>
          </a:r>
          <a:r>
            <a:rPr lang="ru-RU" b="0" i="0" u="sng" dirty="0" smtClean="0">
              <a:latin typeface="Arial Black" panose="020B0A04020102020204" pitchFamily="34" charset="0"/>
            </a:rPr>
            <a:t>пройти регистрацию </a:t>
          </a:r>
          <a:r>
            <a:rPr lang="ru-RU" b="0" i="0" dirty="0" smtClean="0">
              <a:latin typeface="Arial Black" panose="020B0A04020102020204" pitchFamily="34" charset="0"/>
            </a:rPr>
            <a:t>на Портале Минюста, заполнить сведения, а также </a:t>
          </a:r>
          <a:r>
            <a:rPr lang="ru-RU" b="0" i="0" u="sng" dirty="0" smtClean="0">
              <a:latin typeface="Arial Black" panose="020B0A04020102020204" pitchFamily="34" charset="0"/>
            </a:rPr>
            <a:t>разместить уставы</a:t>
          </a:r>
          <a:r>
            <a:rPr lang="ru-RU" b="0" i="0" dirty="0" smtClean="0">
              <a:latin typeface="Arial Black" panose="020B0A04020102020204" pitchFamily="34" charset="0"/>
            </a:rPr>
            <a:t>.</a:t>
          </a:r>
          <a:endParaRPr lang="ru-RU" dirty="0">
            <a:latin typeface="Arial Black" panose="020B0A04020102020204" pitchFamily="34" charset="0"/>
          </a:endParaRPr>
        </a:p>
      </dgm:t>
    </dgm:pt>
    <dgm:pt modelId="{76A68C14-9834-4D42-BD41-CB53116457FE}" type="parTrans" cxnId="{54FDF190-0D6F-4FD1-8E1C-E8B94C77DCE5}">
      <dgm:prSet/>
      <dgm:spPr/>
      <dgm:t>
        <a:bodyPr/>
        <a:lstStyle/>
        <a:p>
          <a:endParaRPr lang="ru-RU"/>
        </a:p>
      </dgm:t>
    </dgm:pt>
    <dgm:pt modelId="{5A72F093-35E9-4F27-9361-7705438573A1}" type="sibTrans" cxnId="{54FDF190-0D6F-4FD1-8E1C-E8B94C77DCE5}">
      <dgm:prSet/>
      <dgm:spPr/>
      <dgm:t>
        <a:bodyPr/>
        <a:lstStyle/>
        <a:p>
          <a:endParaRPr lang="ru-RU"/>
        </a:p>
      </dgm:t>
    </dgm:pt>
    <dgm:pt modelId="{9BBAC01F-4B11-4FE0-9368-2913C7F66173}" type="pres">
      <dgm:prSet presAssocID="{AEC1C922-09B0-4C1E-A622-871CEFD6E40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CA3F0B1-C0FF-4417-BF9B-3BEE8F3B6260}" type="pres">
      <dgm:prSet presAssocID="{10F1FD1F-CD79-4AFC-9C71-F3F4136F6D1E}" presName="horFlow" presStyleCnt="0"/>
      <dgm:spPr/>
    </dgm:pt>
    <dgm:pt modelId="{118CC0EC-6D21-4ED0-B40B-23AA8801FF0C}" type="pres">
      <dgm:prSet presAssocID="{10F1FD1F-CD79-4AFC-9C71-F3F4136F6D1E}" presName="bigChev" presStyleLbl="node1" presStyleIdx="0" presStyleCnt="1" custScaleX="115706" custScaleY="119957" custLinFactNeighborX="1181" custLinFactNeighborY="18910"/>
      <dgm:spPr/>
      <dgm:t>
        <a:bodyPr/>
        <a:lstStyle/>
        <a:p>
          <a:endParaRPr lang="ru-RU"/>
        </a:p>
      </dgm:t>
    </dgm:pt>
  </dgm:ptLst>
  <dgm:cxnLst>
    <dgm:cxn modelId="{6C77CC0E-72EE-43D4-A047-74F43B2066D3}" type="presOf" srcId="{10F1FD1F-CD79-4AFC-9C71-F3F4136F6D1E}" destId="{118CC0EC-6D21-4ED0-B40B-23AA8801FF0C}" srcOrd="0" destOrd="0" presId="urn:microsoft.com/office/officeart/2005/8/layout/lProcess3"/>
    <dgm:cxn modelId="{A10AD257-547E-424F-A624-F2BC7E951596}" type="presOf" srcId="{AEC1C922-09B0-4C1E-A622-871CEFD6E40A}" destId="{9BBAC01F-4B11-4FE0-9368-2913C7F66173}" srcOrd="0" destOrd="0" presId="urn:microsoft.com/office/officeart/2005/8/layout/lProcess3"/>
    <dgm:cxn modelId="{54FDF190-0D6F-4FD1-8E1C-E8B94C77DCE5}" srcId="{AEC1C922-09B0-4C1E-A622-871CEFD6E40A}" destId="{10F1FD1F-CD79-4AFC-9C71-F3F4136F6D1E}" srcOrd="0" destOrd="0" parTransId="{76A68C14-9834-4D42-BD41-CB53116457FE}" sibTransId="{5A72F093-35E9-4F27-9361-7705438573A1}"/>
    <dgm:cxn modelId="{02867D1F-9A76-4144-B51E-6033D0397CCA}" type="presParOf" srcId="{9BBAC01F-4B11-4FE0-9368-2913C7F66173}" destId="{5CA3F0B1-C0FF-4417-BF9B-3BEE8F3B6260}" srcOrd="0" destOrd="0" presId="urn:microsoft.com/office/officeart/2005/8/layout/lProcess3"/>
    <dgm:cxn modelId="{ACF0D515-768E-4CE2-A8C6-19627DA83081}" type="presParOf" srcId="{5CA3F0B1-C0FF-4417-BF9B-3BEE8F3B6260}" destId="{118CC0EC-6D21-4ED0-B40B-23AA8801FF0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8FB07F-7164-4F9A-9B2F-6037F08C038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D3C0EA-A961-42FA-BC76-C0E6A9CA83EB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ru-RU" dirty="0" smtClean="0">
              <a:latin typeface="Arial Black" panose="020B0A04020102020204" pitchFamily="34" charset="0"/>
            </a:rPr>
            <a:t>На Портале созданы </a:t>
          </a:r>
          <a:r>
            <a:rPr lang="ru-RU" b="1" i="0" u="sng" dirty="0" smtClean="0">
              <a:latin typeface="Arial Black" panose="020B0A04020102020204" pitchFamily="34" charset="0"/>
            </a:rPr>
            <a:t>личные кабинеты</a:t>
          </a:r>
          <a:r>
            <a:rPr lang="ru-RU" i="0" u="sng" dirty="0" smtClean="0">
              <a:latin typeface="Arial Black" panose="020B0A04020102020204" pitchFamily="34" charset="0"/>
            </a:rPr>
            <a:t> </a:t>
          </a:r>
          <a:r>
            <a:rPr lang="ru-RU" dirty="0" smtClean="0">
              <a:latin typeface="Arial Black" panose="020B0A04020102020204" pitchFamily="34" charset="0"/>
            </a:rPr>
            <a:t>для всех зарегистрированных НКО, сведения о которых внесены в реестр Минюста. </a:t>
          </a:r>
        </a:p>
        <a:p>
          <a:pPr rtl="0"/>
          <a:endParaRPr lang="ru-RU" dirty="0" smtClean="0">
            <a:latin typeface="Arial Black" panose="020B0A04020102020204" pitchFamily="34" charset="0"/>
          </a:endParaRPr>
        </a:p>
        <a:p>
          <a:pPr rtl="0"/>
          <a:r>
            <a:rPr lang="ru-RU" dirty="0" smtClean="0">
              <a:latin typeface="Arial Black" panose="020B0A04020102020204" pitchFamily="34" charset="0"/>
            </a:rPr>
            <a:t>В личный кабинет Портала можно зайти, используя учетную запись организации на </a:t>
          </a:r>
          <a:r>
            <a:rPr lang="ru-RU" dirty="0" err="1" smtClean="0">
              <a:latin typeface="Arial Black" panose="020B0A04020102020204" pitchFamily="34" charset="0"/>
            </a:rPr>
            <a:t>Госуслугах</a:t>
          </a:r>
          <a:r>
            <a:rPr lang="ru-RU" dirty="0" smtClean="0">
              <a:latin typeface="Arial Black" panose="020B0A04020102020204" pitchFamily="34" charset="0"/>
            </a:rPr>
            <a:t>. </a:t>
          </a:r>
        </a:p>
        <a:p>
          <a:pPr rtl="0"/>
          <a:r>
            <a:rPr lang="ru-RU" dirty="0" smtClean="0">
              <a:latin typeface="Arial Black" panose="020B0A04020102020204" pitchFamily="34" charset="0"/>
            </a:rPr>
            <a:t/>
          </a:r>
          <a:br>
            <a:rPr lang="ru-RU" dirty="0" smtClean="0">
              <a:latin typeface="Arial Black" panose="020B0A04020102020204" pitchFamily="34" charset="0"/>
            </a:rPr>
          </a:br>
          <a:r>
            <a:rPr lang="ru-RU" dirty="0" smtClean="0">
              <a:latin typeface="Arial Black" panose="020B0A04020102020204" pitchFamily="34" charset="0"/>
            </a:rPr>
            <a:t>Электронный отчет о деятельности можно подать, заполнив унифицированную форму в личном кабинете.</a:t>
          </a:r>
          <a:endParaRPr lang="ru-RU" dirty="0">
            <a:latin typeface="Arial Black" panose="020B0A04020102020204" pitchFamily="34" charset="0"/>
          </a:endParaRPr>
        </a:p>
      </dgm:t>
    </dgm:pt>
    <dgm:pt modelId="{828DA92E-C18D-41F3-81A6-229EB49EBD3B}" type="parTrans" cxnId="{7EB8F9EA-E056-479D-92F5-446CBB6F3489}">
      <dgm:prSet/>
      <dgm:spPr/>
      <dgm:t>
        <a:bodyPr/>
        <a:lstStyle/>
        <a:p>
          <a:endParaRPr lang="ru-RU"/>
        </a:p>
      </dgm:t>
    </dgm:pt>
    <dgm:pt modelId="{03302FE5-75BC-4D27-95B0-B7CF33EF71A5}" type="sibTrans" cxnId="{7EB8F9EA-E056-479D-92F5-446CBB6F3489}">
      <dgm:prSet/>
      <dgm:spPr/>
      <dgm:t>
        <a:bodyPr/>
        <a:lstStyle/>
        <a:p>
          <a:endParaRPr lang="ru-RU"/>
        </a:p>
      </dgm:t>
    </dgm:pt>
    <dgm:pt modelId="{365CC2B0-E594-4D3C-A62F-BD77D344F66A}" type="pres">
      <dgm:prSet presAssocID="{BA8FB07F-7164-4F9A-9B2F-6037F08C03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3BD16B-B6B5-42AB-8716-FD31632F70E9}" type="pres">
      <dgm:prSet presAssocID="{00D3C0EA-A961-42FA-BC76-C0E6A9CA83EB}" presName="parentText" presStyleLbl="node1" presStyleIdx="0" presStyleCnt="1" custLinFactNeighborX="435" custLinFactNeighborY="-260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331E14-224E-4471-940B-115D0874E37B}" type="presOf" srcId="{00D3C0EA-A961-42FA-BC76-C0E6A9CA83EB}" destId="{223BD16B-B6B5-42AB-8716-FD31632F70E9}" srcOrd="0" destOrd="0" presId="urn:microsoft.com/office/officeart/2005/8/layout/vList2"/>
    <dgm:cxn modelId="{4B6D8D97-B8EF-4BE8-9187-05DB855FFCE9}" type="presOf" srcId="{BA8FB07F-7164-4F9A-9B2F-6037F08C0384}" destId="{365CC2B0-E594-4D3C-A62F-BD77D344F66A}" srcOrd="0" destOrd="0" presId="urn:microsoft.com/office/officeart/2005/8/layout/vList2"/>
    <dgm:cxn modelId="{7EB8F9EA-E056-479D-92F5-446CBB6F3489}" srcId="{BA8FB07F-7164-4F9A-9B2F-6037F08C0384}" destId="{00D3C0EA-A961-42FA-BC76-C0E6A9CA83EB}" srcOrd="0" destOrd="0" parTransId="{828DA92E-C18D-41F3-81A6-229EB49EBD3B}" sibTransId="{03302FE5-75BC-4D27-95B0-B7CF33EF71A5}"/>
    <dgm:cxn modelId="{941C50A7-2155-4BFB-913D-0F740F0E30FF}" type="presParOf" srcId="{365CC2B0-E594-4D3C-A62F-BD77D344F66A}" destId="{223BD16B-B6B5-42AB-8716-FD31632F70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8CC0EC-6D21-4ED0-B40B-23AA8801FF0C}">
      <dsp:nvSpPr>
        <dsp:cNvPr id="0" name=""/>
        <dsp:cNvSpPr/>
      </dsp:nvSpPr>
      <dsp:spPr>
        <a:xfrm>
          <a:off x="9" y="868674"/>
          <a:ext cx="5377905" cy="2230194"/>
        </a:xfrm>
        <a:prstGeom prst="chevron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dirty="0" smtClean="0">
              <a:latin typeface="Arial Black" panose="020B0A04020102020204" pitchFamily="34" charset="0"/>
            </a:rPr>
            <a:t>С 1 января 2025 года все некоммерческие организации обязаны </a:t>
          </a:r>
          <a:r>
            <a:rPr lang="ru-RU" sz="1700" b="0" i="0" u="sng" kern="1200" dirty="0" smtClean="0">
              <a:latin typeface="Arial Black" panose="020B0A04020102020204" pitchFamily="34" charset="0"/>
            </a:rPr>
            <a:t>пройти регистрацию </a:t>
          </a:r>
          <a:r>
            <a:rPr lang="ru-RU" sz="1700" b="0" i="0" kern="1200" dirty="0" smtClean="0">
              <a:latin typeface="Arial Black" panose="020B0A04020102020204" pitchFamily="34" charset="0"/>
            </a:rPr>
            <a:t>на Портале Минюста, заполнить сведения, а также </a:t>
          </a:r>
          <a:r>
            <a:rPr lang="ru-RU" sz="1700" b="0" i="0" u="sng" kern="1200" dirty="0" smtClean="0">
              <a:latin typeface="Arial Black" panose="020B0A04020102020204" pitchFamily="34" charset="0"/>
            </a:rPr>
            <a:t>разместить уставы</a:t>
          </a:r>
          <a:r>
            <a:rPr lang="ru-RU" sz="1700" b="0" i="0" kern="1200" dirty="0" smtClean="0">
              <a:latin typeface="Arial Black" panose="020B0A04020102020204" pitchFamily="34" charset="0"/>
            </a:rPr>
            <a:t>.</a:t>
          </a:r>
          <a:endParaRPr lang="ru-RU" sz="1700" kern="1200" dirty="0">
            <a:latin typeface="Arial Black" panose="020B0A04020102020204" pitchFamily="34" charset="0"/>
          </a:endParaRPr>
        </a:p>
      </dsp:txBody>
      <dsp:txXfrm>
        <a:off x="1115106" y="868674"/>
        <a:ext cx="3147711" cy="2230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BD16B-B6B5-42AB-8716-FD31632F70E9}">
      <dsp:nvSpPr>
        <dsp:cNvPr id="0" name=""/>
        <dsp:cNvSpPr/>
      </dsp:nvSpPr>
      <dsp:spPr>
        <a:xfrm>
          <a:off x="0" y="0"/>
          <a:ext cx="11167872" cy="3463200"/>
        </a:xfrm>
        <a:prstGeom prst="round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На Портале созданы </a:t>
          </a:r>
          <a:r>
            <a:rPr lang="ru-RU" sz="2000" b="1" i="0" u="sng" kern="1200" dirty="0" smtClean="0">
              <a:latin typeface="Arial Black" panose="020B0A04020102020204" pitchFamily="34" charset="0"/>
            </a:rPr>
            <a:t>личные кабинеты</a:t>
          </a:r>
          <a:r>
            <a:rPr lang="ru-RU" sz="2000" i="0" u="sng" kern="1200" dirty="0" smtClean="0">
              <a:latin typeface="Arial Black" panose="020B0A04020102020204" pitchFamily="34" charset="0"/>
            </a:rPr>
            <a:t> </a:t>
          </a:r>
          <a:r>
            <a:rPr lang="ru-RU" sz="2000" kern="1200" dirty="0" smtClean="0">
              <a:latin typeface="Arial Black" panose="020B0A04020102020204" pitchFamily="34" charset="0"/>
            </a:rPr>
            <a:t>для всех зарегистрированных НКО, сведения о которых внесены в реестр Минюста.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Arial Black" panose="020B0A04020102020204" pitchFamily="34" charset="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В личный кабинет Портала можно зайти, используя учетную запись организации на </a:t>
          </a:r>
          <a:r>
            <a:rPr lang="ru-RU" sz="2000" kern="1200" dirty="0" err="1" smtClean="0">
              <a:latin typeface="Arial Black" panose="020B0A04020102020204" pitchFamily="34" charset="0"/>
            </a:rPr>
            <a:t>Госуслугах</a:t>
          </a:r>
          <a:r>
            <a:rPr lang="ru-RU" sz="2000" kern="1200" dirty="0" smtClean="0">
              <a:latin typeface="Arial Black" panose="020B0A04020102020204" pitchFamily="34" charset="0"/>
            </a:rPr>
            <a:t>.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/>
          </a:r>
          <a:br>
            <a:rPr lang="ru-RU" sz="2000" kern="1200" dirty="0" smtClean="0">
              <a:latin typeface="Arial Black" panose="020B0A04020102020204" pitchFamily="34" charset="0"/>
            </a:rPr>
          </a:br>
          <a:r>
            <a:rPr lang="ru-RU" sz="2000" kern="1200" dirty="0" smtClean="0">
              <a:latin typeface="Arial Black" panose="020B0A04020102020204" pitchFamily="34" charset="0"/>
            </a:rPr>
            <a:t>Электронный отчет о деятельности можно подать, заполнив унифицированную форму в личном кабинете.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169059" y="169059"/>
        <a:ext cx="10829754" cy="3125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26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2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69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3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07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54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4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01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48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72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02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7EE4-4B71-4929-AFBB-836E798CE23F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2B5B-03E9-419C-B232-72EBE0B59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89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u59-nko@minjust.gov.ru" TargetMode="External"/><Relationship Id="rId2" Type="http://schemas.openxmlformats.org/officeDocument/2006/relationships/hyperlink" Target="mailto:helpdesk@scli.ru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1704" y="2907206"/>
            <a:ext cx="9046464" cy="1545922"/>
          </a:xfrm>
        </p:spPr>
        <p:txBody>
          <a:bodyPr>
            <a:normAutofit fontScale="90000"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/>
            </a:r>
            <a:b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</a:br>
            <a:r>
              <a:rPr lang="ru-RU" sz="2400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НОВЫЙ ПОРТАЛ МИНЮСТА РОССИИ </a:t>
            </a:r>
            <a:br>
              <a:rPr lang="ru-RU" sz="2400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</a:br>
            <a:r>
              <a:rPr lang="ru-RU" sz="2400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ДЛЯ </a:t>
            </a:r>
            <a: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НКО </a:t>
            </a:r>
            <a:r>
              <a:rPr lang="ru-RU" sz="2400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– </a:t>
            </a:r>
            <a: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/>
            </a:r>
            <a:b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</a:br>
            <a: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комфортная среда для работы </a:t>
            </a:r>
            <a:b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</a:br>
            <a:r>
              <a:rPr lang="ru-RU" sz="2400" b="1" dirty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</a:rPr>
              <a:t>некоммерческого сектора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1704" y="4936821"/>
            <a:ext cx="8948928" cy="1572768"/>
          </a:xfrm>
        </p:spPr>
        <p:txBody>
          <a:bodyPr>
            <a:normAutofit/>
          </a:bodyPr>
          <a:lstStyle/>
          <a:p>
            <a:pPr lvl="0" indent="3767138" algn="l" defTabSz="457200">
              <a:lnSpc>
                <a:spcPct val="10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+mj-ea"/>
                <a:cs typeface="+mj-cs"/>
              </a:rPr>
              <a:t>                                                                                      </a:t>
            </a:r>
            <a:r>
              <a:rPr lang="ru-RU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  <a:cs typeface="+mj-cs"/>
              </a:rPr>
              <a:t/>
            </a:r>
            <a:br>
              <a:rPr lang="ru-RU" b="1" dirty="0" smtClean="0">
                <a:solidFill>
                  <a:srgbClr val="1D9A78">
                    <a:lumMod val="50000"/>
                  </a:srgbClr>
                </a:solidFill>
                <a:latin typeface="Arial Black" panose="020B0A04020102020204" pitchFamily="34" charset="0"/>
                <a:ea typeface="PT Astra Serif" panose="020A0603040505020204" pitchFamily="18" charset="-52"/>
                <a:cs typeface="+mj-cs"/>
              </a:rPr>
            </a:br>
            <a:endParaRPr lang="ru-RU" sz="1200" b="1" dirty="0" smtClean="0">
              <a:solidFill>
                <a:srgbClr val="1D9A78">
                  <a:lumMod val="50000"/>
                </a:srgbClr>
              </a:solidFill>
              <a:latin typeface="Arial" panose="020B0604020202020204" pitchFamily="34" charset="0"/>
              <a:ea typeface="PT Astra Serif" panose="020A0603040505020204" pitchFamily="18" charset="-52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40FA65-926D-EFFD-310F-AB9B40FDF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352" y="1070631"/>
            <a:ext cx="1728192" cy="174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0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3251">
        <p14:gallery dir="l"/>
      </p:transition>
    </mc:Choice>
    <mc:Fallback xmlns="">
      <p:transition spd="slow" advClick="0" advTm="1325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627F292-77AE-A957-92FB-A40DBAE5EE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69"/>
          <a:stretch/>
        </p:blipFill>
        <p:spPr>
          <a:xfrm>
            <a:off x="5769867" y="1453896"/>
            <a:ext cx="6422133" cy="301656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077456" y="4662489"/>
            <a:ext cx="4266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nco.minjust.gov.ru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076631065"/>
              </p:ext>
            </p:extLst>
          </p:nvPr>
        </p:nvGraphicFramePr>
        <p:xfrm>
          <a:off x="174979" y="1097280"/>
          <a:ext cx="5377915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780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4165">
        <p14:gallery dir="l"/>
      </p:transition>
    </mc:Choice>
    <mc:Fallback xmlns="">
      <p:transition spd="slow" advClick="0" advTm="1416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768" y="15576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Сроки публикации уставов</a:t>
            </a:r>
            <a:endParaRPr lang="ru-RU" sz="3200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192" y="1734236"/>
            <a:ext cx="5550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НКО, ЗАРЕГИСТРИРОВАННЫЕ 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/>
              <a:t>ПОСЛЕ 1 ЯНВАРЯ 2025 ГОДА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70064" y="1765014"/>
            <a:ext cx="47000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ТЕЧЕНИЕ </a:t>
            </a:r>
            <a:r>
              <a:rPr lang="ru-RU" sz="2000" b="1" dirty="0"/>
              <a:t>30 КАЛЕНДАРНЫХ ДНЕЙ </a:t>
            </a:r>
            <a:br>
              <a:rPr lang="ru-RU" sz="2000" b="1" dirty="0"/>
            </a:br>
            <a:r>
              <a:rPr lang="ru-RU" sz="2000" dirty="0"/>
              <a:t>СО ДНЯ ИХ ГОСУДАРСТВЕННОЙ РЕГИСТРАЦИИ</a:t>
            </a:r>
          </a:p>
        </p:txBody>
      </p:sp>
      <p:sp>
        <p:nvSpPr>
          <p:cNvPr id="9" name="Шеврон 8"/>
          <p:cNvSpPr/>
          <p:nvPr/>
        </p:nvSpPr>
        <p:spPr>
          <a:xfrm>
            <a:off x="5943600" y="1879872"/>
            <a:ext cx="996696" cy="785949"/>
          </a:xfrm>
          <a:prstGeom prst="chevron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3192" y="3913632"/>
            <a:ext cx="5550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НКО, ВНОСЯЩИЕ ИЗМЕНЕНИЯ В УСТАВ ПОСЛЕ 1 ЯНВАРЯ 2025 ГОДА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4299139"/>
            <a:ext cx="1030313" cy="7986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461504" y="4299139"/>
            <a:ext cx="4407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ТЕЧЕНИЕ </a:t>
            </a:r>
            <a:r>
              <a:rPr lang="ru-RU" sz="2000" b="1" dirty="0"/>
              <a:t>30 КАЛЕНДАРНЫХ ДНЕЙ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СО ДНЯ ГОСУДАРСТВЕННОЙ РЕГИСТРАЦИИ ИЗМЕНЕНИЙ В УСТАВ</a:t>
            </a:r>
          </a:p>
        </p:txBody>
      </p:sp>
    </p:spTree>
    <p:extLst>
      <p:ext uri="{BB962C8B-B14F-4D97-AF65-F5344CB8AC3E}">
        <p14:creationId xmlns:p14="http://schemas.microsoft.com/office/powerpoint/2010/main" val="200604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5888">
        <p14:gallery dir="l"/>
      </p:transition>
    </mc:Choice>
    <mc:Fallback xmlns="">
      <p:transition spd="slow" advClick="0" advTm="1588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30756" y="2094453"/>
            <a:ext cx="6499812" cy="2394773"/>
            <a:chOff x="96" y="1163199"/>
            <a:chExt cx="5019959" cy="1735449"/>
          </a:xfrm>
        </p:grpSpPr>
        <p:sp>
          <p:nvSpPr>
            <p:cNvPr id="10" name="Шеврон 9"/>
            <p:cNvSpPr/>
            <p:nvPr/>
          </p:nvSpPr>
          <p:spPr>
            <a:xfrm>
              <a:off x="96" y="1163199"/>
              <a:ext cx="5019959" cy="1735449"/>
            </a:xfrm>
            <a:prstGeom prst="chevron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853399" y="1163199"/>
              <a:ext cx="3425132" cy="16360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12065" rIns="0" bIns="12065" numCol="1" spcCol="1270" anchor="ctr" anchorCtr="0">
              <a:noAutofit/>
            </a:bodyPr>
            <a:lstStyle/>
            <a:p>
              <a:pPr lvl="0" algn="ctr" defTabSz="8445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i="0" kern="1200" dirty="0" smtClean="0">
                  <a:latin typeface="Arial Black" panose="020B0A04020102020204" pitchFamily="34" charset="0"/>
                </a:rPr>
                <a:t>С </a:t>
              </a:r>
              <a:r>
                <a:rPr lang="ru-RU" sz="2000" i="0" u="sng" kern="1200" dirty="0" smtClean="0">
                  <a:latin typeface="Arial Black" panose="020B0A04020102020204" pitchFamily="34" charset="0"/>
                </a:rPr>
                <a:t>1 января 2026 года </a:t>
              </a:r>
              <a:r>
                <a:rPr lang="ru-RU" sz="2000" i="0" kern="1200" dirty="0" smtClean="0">
                  <a:latin typeface="Arial Black" panose="020B0A04020102020204" pitchFamily="34" charset="0"/>
                </a:rPr>
                <a:t>все некоммерческие организации будут обязаны предоставлять отчетность в виде единой электронной формы </a:t>
              </a:r>
              <a:r>
                <a:rPr lang="ru-RU" sz="2000" i="0" u="sng" kern="1200" dirty="0" smtClean="0">
                  <a:latin typeface="Arial Black" panose="020B0A04020102020204" pitchFamily="34" charset="0"/>
                </a:rPr>
                <a:t>исключительно</a:t>
              </a:r>
              <a:r>
                <a:rPr lang="ru-RU" sz="2000" i="0" kern="1200" dirty="0" smtClean="0">
                  <a:latin typeface="Arial Black" panose="020B0A04020102020204" pitchFamily="34" charset="0"/>
                </a:rPr>
                <a:t> через Портал Минюста</a:t>
              </a:r>
              <a:endParaRPr lang="ru-RU" sz="2400" kern="1200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7507224" y="1476755"/>
            <a:ext cx="3986784" cy="3493008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183880" y="2249607"/>
            <a:ext cx="2633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Унификация отчетности будет способствовать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прозрачности и открытости </a:t>
            </a:r>
            <a:r>
              <a:rPr lang="ru-RU" dirty="0" smtClean="0">
                <a:latin typeface="Arial Black" panose="020B0A04020102020204" pitchFamily="34" charset="0"/>
              </a:rPr>
              <a:t>деятельности НКО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4874" y="923544"/>
            <a:ext cx="5751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ВНИМАНИЮ ВСЕМ НКО!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8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4300">
        <p14:gallery dir="l"/>
      </p:transition>
    </mc:Choice>
    <mc:Fallback xmlns="">
      <p:transition spd="slow" advClick="0" advTm="143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8096" y="768096"/>
            <a:ext cx="972921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Какие должны быть минимальные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требования для входа в личный кабинет Портала Минюста?</a:t>
            </a: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sz="2400" b="1" dirty="0" smtClean="0">
              <a:latin typeface="Arial Black" panose="020B0A040201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Наличие у сотрудника НКО (физического лица) учетной записи на Портале государственных услуг (ЕПГУ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Учетная запись сотрудника должна быть привязана к НКО в личном кабинете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ЕПГУ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 НКО (физического лица) должна быть выпущена УКЭП (усиленная квалифицированная электронная подпись)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8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1424" y="4762114"/>
            <a:ext cx="2254908" cy="151790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QR-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код для перехода на портал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089193"/>
              </p:ext>
            </p:extLst>
          </p:nvPr>
        </p:nvGraphicFramePr>
        <p:xfrm>
          <a:off x="481584" y="750773"/>
          <a:ext cx="11167872" cy="3659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 descr="http://qrcoder.ru/code/?https%3A%2F%2Fnco.minjust.gov.ru%2F&amp;4&amp;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604" y="4410706"/>
            <a:ext cx="2417676" cy="22409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57101" y="5141245"/>
            <a:ext cx="464362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!</a:t>
            </a:r>
            <a:r>
              <a:rPr lang="ru-RU" sz="1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Перед входом в личный кабинет ознакомьтесь с инструкцией на Портале Минюста</a:t>
            </a:r>
            <a:endParaRPr lang="ru-RU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65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17689">
        <p14:gallery dir="l"/>
      </p:transition>
    </mc:Choice>
    <mc:Fallback xmlns="">
      <p:transition spd="slow" advClick="0" advTm="1768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31520" y="2688336"/>
            <a:ext cx="774496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 Black" panose="020B0A04020102020204" pitchFamily="34" charset="0"/>
              </a:rPr>
              <a:t>Контакты технической поддержки:</a:t>
            </a:r>
          </a:p>
          <a:p>
            <a:r>
              <a:rPr lang="en-US" sz="2000" dirty="0" smtClean="0">
                <a:latin typeface="Arial Black" panose="020B0A04020102020204" pitchFamily="34" charset="0"/>
              </a:rPr>
              <a:t>E-mail</a:t>
            </a:r>
            <a:r>
              <a:rPr lang="ru-RU" sz="2000" dirty="0" smtClean="0">
                <a:latin typeface="Arial Black" panose="020B0A04020102020204" pitchFamily="34" charset="0"/>
              </a:rPr>
              <a:t>:</a:t>
            </a:r>
            <a:r>
              <a:rPr lang="en-US" sz="2000" dirty="0" smtClean="0">
                <a:latin typeface="Arial Black" panose="020B0A04020102020204" pitchFamily="34" charset="0"/>
              </a:rPr>
              <a:t> </a:t>
            </a:r>
            <a:r>
              <a:rPr lang="en-US" sz="2000" dirty="0" smtClean="0">
                <a:latin typeface="Arial Black" panose="020B0A04020102020204" pitchFamily="34" charset="0"/>
                <a:hlinkClick r:id="rId2"/>
              </a:rPr>
              <a:t>helpdesk@scli.ru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r>
              <a:rPr lang="ru-RU" sz="2000" dirty="0" smtClean="0">
                <a:latin typeface="Arial Black" panose="020B0A04020102020204" pitchFamily="34" charset="0"/>
              </a:rPr>
              <a:t>Телефон: </a:t>
            </a:r>
            <a:r>
              <a:rPr lang="en-US" sz="2000" dirty="0" smtClean="0">
                <a:latin typeface="Arial Black" panose="020B0A04020102020204" pitchFamily="34" charset="0"/>
              </a:rPr>
              <a:t>8 (495) 568</a:t>
            </a:r>
            <a:r>
              <a:rPr lang="ru-RU" sz="2000" dirty="0" smtClean="0">
                <a:latin typeface="Arial Black" panose="020B0A04020102020204" pitchFamily="34" charset="0"/>
              </a:rPr>
              <a:t> -</a:t>
            </a:r>
            <a:r>
              <a:rPr lang="en-US" sz="2000" dirty="0" smtClean="0">
                <a:latin typeface="Arial Black" panose="020B0A04020102020204" pitchFamily="34" charset="0"/>
              </a:rPr>
              <a:t> 07 </a:t>
            </a:r>
            <a:r>
              <a:rPr lang="ru-RU" sz="2000" dirty="0" smtClean="0">
                <a:latin typeface="Arial Black" panose="020B0A04020102020204" pitchFamily="34" charset="0"/>
              </a:rPr>
              <a:t>- </a:t>
            </a:r>
            <a:r>
              <a:rPr lang="en-US" sz="2000" dirty="0" smtClean="0">
                <a:latin typeface="Arial Black" panose="020B0A04020102020204" pitchFamily="34" charset="0"/>
              </a:rPr>
              <a:t>10</a:t>
            </a:r>
          </a:p>
          <a:p>
            <a:endParaRPr lang="en-US" sz="2000" dirty="0">
              <a:latin typeface="Arial Black" panose="020B0A04020102020204" pitchFamily="34" charset="0"/>
            </a:endParaRPr>
          </a:p>
          <a:p>
            <a:endParaRPr lang="ru-RU" sz="2000" dirty="0" smtClean="0">
              <a:latin typeface="Arial Black" panose="020B0A04020102020204" pitchFamily="34" charset="0"/>
            </a:endParaRPr>
          </a:p>
          <a:p>
            <a:endParaRPr lang="en-US" sz="2000" dirty="0" smtClean="0">
              <a:latin typeface="Arial Black" panose="020B0A04020102020204" pitchFamily="34" charset="0"/>
            </a:endParaRPr>
          </a:p>
          <a:p>
            <a:r>
              <a:rPr lang="ru-RU" sz="2000" dirty="0" smtClean="0">
                <a:latin typeface="Arial Black" panose="020B0A04020102020204" pitchFamily="34" charset="0"/>
              </a:rPr>
              <a:t>Управление Министерства юстиции </a:t>
            </a:r>
            <a:r>
              <a:rPr lang="ru-RU" sz="2000" dirty="0" smtClean="0">
                <a:latin typeface="Arial Black" panose="020B0A04020102020204" pitchFamily="34" charset="0"/>
              </a:rPr>
              <a:t>Российской Федерации по </a:t>
            </a:r>
            <a:r>
              <a:rPr lang="ru-RU" sz="2000" dirty="0" smtClean="0">
                <a:latin typeface="Arial Black" panose="020B0A04020102020204" pitchFamily="34" charset="0"/>
              </a:rPr>
              <a:t>Пермскому краю</a:t>
            </a:r>
          </a:p>
          <a:p>
            <a:r>
              <a:rPr lang="en-US" sz="2000" dirty="0" smtClean="0">
                <a:latin typeface="Arial Black" panose="020B0A04020102020204" pitchFamily="34" charset="0"/>
              </a:rPr>
              <a:t>E-mail</a:t>
            </a:r>
            <a:r>
              <a:rPr lang="ru-RU" sz="2000" dirty="0" smtClean="0">
                <a:latin typeface="Arial Black" panose="020B0A04020102020204" pitchFamily="34" charset="0"/>
              </a:rPr>
              <a:t>: </a:t>
            </a:r>
            <a:r>
              <a:rPr lang="en-US" sz="2000" dirty="0" smtClean="0">
                <a:latin typeface="Arial Black" panose="020B0A04020102020204" pitchFamily="34" charset="0"/>
                <a:hlinkClick r:id="rId3"/>
              </a:rPr>
              <a:t>ru59-nko@minjust.gov.ru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r>
              <a:rPr lang="ru-RU" sz="2000" dirty="0" smtClean="0">
                <a:latin typeface="Arial Black" panose="020B0A04020102020204" pitchFamily="34" charset="0"/>
              </a:rPr>
              <a:t>Телефон: 8 (342) 291 – 94 – 82 (доб. 317,212,205,313,211, 310)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4004" y="287853"/>
            <a:ext cx="1859355" cy="187244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2935" y="270370"/>
            <a:ext cx="2420322" cy="223742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9458441" y="2507796"/>
            <a:ext cx="1816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QR-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код для перехода на портал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1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220">
        <p14:gallery dir="l"/>
      </p:transition>
    </mc:Choice>
    <mc:Fallback xmlns="">
      <p:transition spd="slow" advClick="0" advTm="2022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247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PT Astra Serif</vt:lpstr>
      <vt:lpstr>Тема Office</vt:lpstr>
      <vt:lpstr> НОВЫЙ ПОРТАЛ МИНЮСТА РОССИИ  ДЛЯ НКО –  комфортная среда для работы  некоммерческого сектора</vt:lpstr>
      <vt:lpstr>Презентация PowerPoint</vt:lpstr>
      <vt:lpstr>Сроки публикации уставов</vt:lpstr>
      <vt:lpstr>Презентация PowerPoint</vt:lpstr>
      <vt:lpstr>Презентация PowerPoint</vt:lpstr>
      <vt:lpstr>QR-код для перехода на портал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МИНЮСТА РОССИИ  ПО ПЕРМСКОМУ КРАЮ</dc:title>
  <dc:creator>User</dc:creator>
  <cp:lastModifiedBy>User</cp:lastModifiedBy>
  <cp:revision>28</cp:revision>
  <dcterms:created xsi:type="dcterms:W3CDTF">2025-01-27T11:14:05Z</dcterms:created>
  <dcterms:modified xsi:type="dcterms:W3CDTF">2025-09-09T13:09:08Z</dcterms:modified>
</cp:coreProperties>
</file>